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6" r:id="rId2"/>
  </p:sldMasterIdLst>
  <p:notesMasterIdLst>
    <p:notesMasterId r:id="rId13"/>
  </p:notesMasterIdLst>
  <p:sldIdLst>
    <p:sldId id="256" r:id="rId3"/>
    <p:sldId id="263" r:id="rId4"/>
    <p:sldId id="264" r:id="rId5"/>
    <p:sldId id="265" r:id="rId6"/>
    <p:sldId id="266" r:id="rId7"/>
    <p:sldId id="261" r:id="rId8"/>
    <p:sldId id="267" r:id="rId9"/>
    <p:sldId id="272" r:id="rId10"/>
    <p:sldId id="268" r:id="rId11"/>
    <p:sldId id="269" r:id="rId12"/>
  </p:sldIdLst>
  <p:sldSz cx="12192000" cy="6858000"/>
  <p:notesSz cx="12192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1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D573AD-6674-F8B5-F095-F4D8628E64DA}" name="Arcieri, Stefano" initials="AS" userId="S::stefano.arcieri@autostrade.it::38609112-79f4-4be1-9130-20a6052652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2B3"/>
    <a:srgbClr val="273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0" autoAdjust="0"/>
    <p:restoredTop sz="94694"/>
  </p:normalViewPr>
  <p:slideViewPr>
    <p:cSldViewPr>
      <p:cViewPr varScale="1">
        <p:scale>
          <a:sx n="60" d="100"/>
          <a:sy n="60" d="100"/>
        </p:scale>
        <p:origin x="780" y="48"/>
      </p:cViewPr>
      <p:guideLst>
        <p:guide orient="horz" pos="432"/>
        <p:guide pos="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F9CA8-EFBC-D449-B75C-57F46801B69E}" type="datetimeFigureOut">
              <a:rPr lang="it-IT" smtClean="0"/>
              <a:t>18/03/2022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FF164-A7A5-C647-BFB7-7D9CD8C1E3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4FEEBBE-EB23-5243-8A6C-A055394545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473A0E1-8F58-E541-BD20-A1DA01AB25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E677379E-9E73-8F42-BBCF-92D397C853D0}"/>
              </a:ext>
            </a:extLst>
          </p:cNvPr>
          <p:cNvSpPr/>
          <p:nvPr userDrawn="1"/>
        </p:nvSpPr>
        <p:spPr>
          <a:xfrm>
            <a:off x="10134600" y="3886200"/>
            <a:ext cx="19050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2C5E247-F5FD-5A4E-AA50-A37553B4AF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1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E677379E-9E73-8F42-BBCF-92D397C853D0}"/>
              </a:ext>
            </a:extLst>
          </p:cNvPr>
          <p:cNvSpPr/>
          <p:nvPr userDrawn="1"/>
        </p:nvSpPr>
        <p:spPr>
          <a:xfrm>
            <a:off x="10134600" y="3886200"/>
            <a:ext cx="19050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77703F-C9F0-3B49-9361-CA406ACEA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69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D0498FF-AEB8-424A-9238-531A95A0C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33"/>
          <a:stretch/>
        </p:blipFill>
        <p:spPr>
          <a:xfrm>
            <a:off x="0" y="0"/>
            <a:ext cx="12192000" cy="290554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2A48C6F-B226-5548-B3FD-DA4BD4D587D2}"/>
              </a:ext>
            </a:extLst>
          </p:cNvPr>
          <p:cNvSpPr/>
          <p:nvPr userDrawn="1"/>
        </p:nvSpPr>
        <p:spPr>
          <a:xfrm>
            <a:off x="8305800" y="1066800"/>
            <a:ext cx="381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86AC4CD-5FEB-DB42-AF59-8A559F947C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6121" y="1653396"/>
            <a:ext cx="88900" cy="889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A4E293A-D438-1247-93BF-81F78469D3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6121" y="1167442"/>
            <a:ext cx="88900" cy="889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E482EED-A754-FF42-B861-1B0DCD09EF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6121" y="1896373"/>
            <a:ext cx="88900" cy="889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A3FB44B-7F73-2449-98EE-FD03BA3602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6121" y="2139350"/>
            <a:ext cx="88900" cy="889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9E98D53-6AD7-C444-A9B7-59D9A09B7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6121" y="2459246"/>
            <a:ext cx="88900" cy="889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BF12BBC-BDFB-B640-B8AD-21B2E30C11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6121" y="2816644"/>
            <a:ext cx="88900" cy="889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7A916C5-0823-0449-97CF-EEA7192190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CCCD2EE-A840-9345-85CF-3523EB0A89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00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422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99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977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473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3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261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94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B2CA173-F898-C24B-BF16-D844D7785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3572"/>
            <a:ext cx="12179300" cy="68508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130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289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579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49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0DA8E33B-EE07-A342-BC81-32767C7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69A56AD6-C8C2-3846-BD45-E2D531A5D2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19AA7C6-8D3C-C74D-9861-3CAC9D0DE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94" y="0"/>
            <a:ext cx="1214701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319ACF2-B4E1-C94E-A3B8-9111C04B0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9" y="6350"/>
            <a:ext cx="12169422" cy="6845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CF1747-F33B-5449-8F34-99FD9A3A8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3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9888770-2547-C14D-951E-559FCA21F6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0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50D2C52-A1C7-864D-85B2-7CE854A60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3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CF1747-F33B-5449-8F34-99FD9A3A8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9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5938" y="497588"/>
            <a:ext cx="2893695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1F3344"/>
                </a:solidFill>
                <a:latin typeface="Roboto-Black"/>
                <a:cs typeface="Robo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  <p:sldLayoutId id="2147483680" r:id="rId7"/>
    <p:sldLayoutId id="2147483679" r:id="rId8"/>
    <p:sldLayoutId id="2147483681" r:id="rId9"/>
    <p:sldLayoutId id="2147483682" r:id="rId10"/>
    <p:sldLayoutId id="2147483684" r:id="rId11"/>
    <p:sldLayoutId id="2147483683" r:id="rId12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36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2605775"/>
            <a:ext cx="12192000" cy="1293944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30"/>
              </a:spcBef>
            </a:pPr>
            <a:r>
              <a:rPr lang="it-IT" sz="5550" spc="-5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LA NUOVA </a:t>
            </a:r>
            <a:r>
              <a:rPr lang="it-IT" sz="5550" spc="-1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A1</a:t>
            </a:r>
            <a:br>
              <a:rPr lang="it-IT" sz="5550" spc="-1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2000" spc="-15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TRA BARBERINO DI MUGELLO E FIRENZE NORD</a:t>
            </a:r>
            <a:endParaRPr sz="2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88E752D-19EF-4540-8C5F-F934E7F9E15B}"/>
              </a:ext>
            </a:extLst>
          </p:cNvPr>
          <p:cNvSpPr txBox="1"/>
          <p:nvPr/>
        </p:nvSpPr>
        <p:spPr>
          <a:xfrm>
            <a:off x="7472881" y="2396912"/>
            <a:ext cx="2679700" cy="1591310"/>
          </a:xfrm>
          <a:prstGeom prst="rect">
            <a:avLst/>
          </a:prstGeom>
        </p:spPr>
        <p:txBody>
          <a:bodyPr vert="horz" wrap="square" lIns="0" tIns="186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5"/>
              </a:spcBef>
            </a:pPr>
            <a:r>
              <a:rPr sz="2500" b="1" dirty="0">
                <a:solidFill>
                  <a:srgbClr val="1B544A"/>
                </a:solidFill>
                <a:latin typeface="Roboto-Black"/>
                <a:cs typeface="Roboto-Black"/>
              </a:rPr>
              <a:t>Obiettivi</a:t>
            </a:r>
            <a:r>
              <a:rPr sz="2500" b="1" spc="-110" dirty="0">
                <a:solidFill>
                  <a:srgbClr val="1B544A"/>
                </a:solidFill>
                <a:latin typeface="Roboto-Black"/>
                <a:cs typeface="Roboto-Black"/>
              </a:rPr>
              <a:t> </a:t>
            </a:r>
            <a:r>
              <a:rPr sz="2500" b="1" dirty="0">
                <a:solidFill>
                  <a:srgbClr val="1B544A"/>
                </a:solidFill>
                <a:latin typeface="Roboto-Black"/>
                <a:cs typeface="Roboto-Black"/>
              </a:rPr>
              <a:t>al</a:t>
            </a:r>
            <a:r>
              <a:rPr sz="2500" b="1" spc="-90" dirty="0">
                <a:solidFill>
                  <a:srgbClr val="1B544A"/>
                </a:solidFill>
                <a:latin typeface="Roboto-Black"/>
                <a:cs typeface="Roboto-Black"/>
              </a:rPr>
              <a:t> </a:t>
            </a:r>
            <a:r>
              <a:rPr sz="2500" b="1" spc="-20" dirty="0">
                <a:solidFill>
                  <a:srgbClr val="1B544A"/>
                </a:solidFill>
                <a:latin typeface="Roboto-Black"/>
                <a:cs typeface="Roboto-Black"/>
              </a:rPr>
              <a:t>2024</a:t>
            </a:r>
            <a:endParaRPr sz="2500">
              <a:latin typeface="Roboto-Black"/>
              <a:cs typeface="Roboto-Black"/>
            </a:endParaRPr>
          </a:p>
          <a:p>
            <a:pPr marL="1129665">
              <a:lnSpc>
                <a:spcPct val="100000"/>
              </a:lnSpc>
              <a:spcBef>
                <a:spcPts val="1639"/>
              </a:spcBef>
            </a:pPr>
            <a:r>
              <a:rPr sz="3000" b="1" dirty="0">
                <a:solidFill>
                  <a:srgbClr val="1B544A"/>
                </a:solidFill>
                <a:latin typeface="Roboto-Black"/>
                <a:cs typeface="Roboto-Black"/>
              </a:rPr>
              <a:t>1,2</a:t>
            </a:r>
            <a:r>
              <a:rPr sz="3000" b="1" spc="-70" dirty="0">
                <a:solidFill>
                  <a:srgbClr val="1B544A"/>
                </a:solidFill>
                <a:latin typeface="Roboto-Black"/>
                <a:cs typeface="Roboto-Black"/>
              </a:rPr>
              <a:t> </a:t>
            </a:r>
            <a:r>
              <a:rPr sz="2100" b="1" spc="-10" dirty="0">
                <a:solidFill>
                  <a:srgbClr val="1B544A"/>
                </a:solidFill>
                <a:latin typeface="Roboto-Black"/>
                <a:cs typeface="Roboto-Black"/>
              </a:rPr>
              <a:t>miliardi</a:t>
            </a:r>
            <a:endParaRPr sz="2100">
              <a:latin typeface="Roboto-Black"/>
              <a:cs typeface="Roboto-Black"/>
            </a:endParaRPr>
          </a:p>
          <a:p>
            <a:pPr marL="1129665">
              <a:lnSpc>
                <a:spcPct val="100000"/>
              </a:lnSpc>
              <a:spcBef>
                <a:spcPts val="200"/>
              </a:spcBef>
            </a:pPr>
            <a:r>
              <a:rPr sz="2100" b="1" dirty="0">
                <a:solidFill>
                  <a:srgbClr val="1B544A"/>
                </a:solidFill>
                <a:latin typeface="Roboto"/>
                <a:cs typeface="Roboto"/>
              </a:rPr>
              <a:t>di</a:t>
            </a:r>
            <a:r>
              <a:rPr sz="2100" b="1" spc="-40" dirty="0">
                <a:solidFill>
                  <a:srgbClr val="1B544A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1B544A"/>
                </a:solidFill>
                <a:latin typeface="Roboto"/>
                <a:cs typeface="Roboto"/>
              </a:rPr>
              <a:t>fatturato</a:t>
            </a:r>
            <a:endParaRPr sz="2100">
              <a:latin typeface="Roboto"/>
              <a:cs typeface="Robo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61B96A3-A7C5-0B4F-8808-C01F7CC5D6EA}"/>
              </a:ext>
            </a:extLst>
          </p:cNvPr>
          <p:cNvSpPr txBox="1"/>
          <p:nvPr/>
        </p:nvSpPr>
        <p:spPr>
          <a:xfrm>
            <a:off x="444872" y="3099047"/>
            <a:ext cx="4431928" cy="306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200660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Amplia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Infrastructures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è</a:t>
            </a:r>
            <a:r>
              <a:rPr sz="16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la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nuova</a:t>
            </a:r>
            <a:r>
              <a:rPr sz="1600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Pavimental,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società</a:t>
            </a:r>
            <a:r>
              <a:rPr sz="1600" spc="-5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del</a:t>
            </a:r>
            <a:r>
              <a:rPr sz="1600" spc="-6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Gruppo</a:t>
            </a:r>
            <a:r>
              <a:rPr sz="1600" spc="-5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Aspi,</a:t>
            </a:r>
            <a:r>
              <a:rPr sz="1600" spc="-6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leader</a:t>
            </a:r>
            <a:r>
              <a:rPr sz="1600" b="1" spc="-6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in</a:t>
            </a:r>
            <a:r>
              <a:rPr sz="1600" b="1" spc="-5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chemeClr val="bg1"/>
                </a:solidFill>
                <a:latin typeface="Roboto"/>
                <a:cs typeface="Roboto"/>
              </a:rPr>
              <a:t>Italia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  <a:p>
            <a:pPr marL="12700" marR="5080">
              <a:lnSpc>
                <a:spcPct val="104200"/>
              </a:lnSpc>
            </a:pP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nella</a:t>
            </a:r>
            <a:r>
              <a:rPr sz="1600" b="1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chemeClr val="bg1"/>
                </a:solidFill>
                <a:latin typeface="Roboto"/>
                <a:cs typeface="Roboto"/>
              </a:rPr>
              <a:t>realizzazione</a:t>
            </a:r>
            <a:r>
              <a:rPr sz="1600" b="1" spc="-2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1600" b="1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chemeClr val="bg1"/>
                </a:solidFill>
                <a:latin typeface="Roboto"/>
                <a:cs typeface="Roboto"/>
              </a:rPr>
              <a:t>infrastrutture</a:t>
            </a:r>
            <a:r>
              <a:rPr sz="1600" b="1" spc="-2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chemeClr val="bg1"/>
                </a:solidFill>
                <a:latin typeface="Roboto"/>
                <a:cs typeface="Roboto"/>
              </a:rPr>
              <a:t>complesse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: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non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una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semplice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operazione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rebranding,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  <a:p>
            <a:pPr marL="12700" marR="610870">
              <a:lnSpc>
                <a:spcPct val="104200"/>
              </a:lnSpc>
            </a:pP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ma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un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tassello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fondamentale</a:t>
            </a:r>
            <a:r>
              <a:rPr sz="16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nell’ambito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del</a:t>
            </a:r>
            <a:r>
              <a:rPr sz="1600" spc="-4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Piano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trasformazione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Autostrade</a:t>
            </a:r>
            <a:r>
              <a:rPr sz="1600" spc="-2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per</a:t>
            </a:r>
            <a:r>
              <a:rPr sz="1600" spc="-2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l’Italia.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  <a:p>
            <a:pPr marL="12700" marR="65405">
              <a:lnSpc>
                <a:spcPct val="104200"/>
              </a:lnSpc>
            </a:pP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Un</a:t>
            </a:r>
            <a:r>
              <a:rPr sz="1600" spc="-4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passo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avanti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sostanziale,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volto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potenziare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la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seconda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società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costruzioni</a:t>
            </a:r>
            <a:r>
              <a:rPr sz="1600" spc="-4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in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Italia,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  <a:p>
            <a:pPr marL="12700" marR="977900">
              <a:lnSpc>
                <a:spcPct val="104200"/>
              </a:lnSpc>
            </a:pP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forte</a:t>
            </a:r>
            <a:r>
              <a:rPr sz="1600" spc="-4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della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sua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esperienza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decennale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e</a:t>
            </a:r>
            <a:r>
              <a:rPr sz="1600" spc="-4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in</a:t>
            </a:r>
            <a:r>
              <a:rPr sz="1600" spc="-4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vista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delle</a:t>
            </a:r>
            <a:r>
              <a:rPr sz="1600" spc="-4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sfide</a:t>
            </a:r>
            <a:r>
              <a:rPr sz="1600" spc="-4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che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attendono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il</a:t>
            </a:r>
            <a:r>
              <a:rPr sz="1600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Paese</a:t>
            </a:r>
            <a:r>
              <a:rPr sz="1600" spc="-2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in</a:t>
            </a:r>
            <a:r>
              <a:rPr sz="16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un’ottica</a:t>
            </a:r>
            <a:r>
              <a:rPr sz="1600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1600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rilancio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C7F6EEF-266E-A549-9EF6-DB9C9FEBE8EA}"/>
              </a:ext>
            </a:extLst>
          </p:cNvPr>
          <p:cNvSpPr txBox="1"/>
          <p:nvPr/>
        </p:nvSpPr>
        <p:spPr>
          <a:xfrm>
            <a:off x="8590147" y="4859631"/>
            <a:ext cx="2548890" cy="113665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000" b="1" dirty="0">
                <a:solidFill>
                  <a:srgbClr val="1B544A"/>
                </a:solidFill>
                <a:latin typeface="Roboto-Black"/>
                <a:cs typeface="Roboto-Black"/>
              </a:rPr>
              <a:t>Oltre</a:t>
            </a:r>
            <a:r>
              <a:rPr sz="3000" b="1" spc="-114" dirty="0">
                <a:solidFill>
                  <a:srgbClr val="1B544A"/>
                </a:solidFill>
                <a:latin typeface="Roboto-Black"/>
                <a:cs typeface="Roboto-Black"/>
              </a:rPr>
              <a:t> </a:t>
            </a:r>
            <a:r>
              <a:rPr sz="3000" b="1" spc="-10" dirty="0">
                <a:solidFill>
                  <a:srgbClr val="1B544A"/>
                </a:solidFill>
                <a:latin typeface="Roboto-Black"/>
                <a:cs typeface="Roboto-Black"/>
              </a:rPr>
              <a:t>2.500</a:t>
            </a:r>
            <a:endParaRPr sz="3000">
              <a:latin typeface="Roboto-Black"/>
              <a:cs typeface="Roboto-Black"/>
            </a:endParaRPr>
          </a:p>
          <a:p>
            <a:pPr marL="12700">
              <a:lnSpc>
                <a:spcPts val="2510"/>
              </a:lnSpc>
              <a:spcBef>
                <a:spcPts val="200"/>
              </a:spcBef>
            </a:pPr>
            <a:r>
              <a:rPr sz="2100" b="1" dirty="0">
                <a:solidFill>
                  <a:srgbClr val="1B544A"/>
                </a:solidFill>
                <a:latin typeface="Roboto"/>
                <a:cs typeface="Roboto"/>
              </a:rPr>
              <a:t>risorse</a:t>
            </a:r>
            <a:r>
              <a:rPr sz="2100" b="1" spc="-85" dirty="0">
                <a:solidFill>
                  <a:srgbClr val="1B544A"/>
                </a:solidFill>
                <a:latin typeface="Roboto"/>
                <a:cs typeface="Roboto"/>
              </a:rPr>
              <a:t> </a:t>
            </a:r>
            <a:r>
              <a:rPr sz="2100" b="1" spc="-10" dirty="0">
                <a:solidFill>
                  <a:srgbClr val="1B544A"/>
                </a:solidFill>
                <a:latin typeface="Roboto"/>
                <a:cs typeface="Roboto"/>
              </a:rPr>
              <a:t>complessive</a:t>
            </a:r>
            <a:endParaRPr sz="2100">
              <a:latin typeface="Roboto"/>
              <a:cs typeface="Roboto"/>
            </a:endParaRPr>
          </a:p>
          <a:p>
            <a:pPr marL="12700">
              <a:lnSpc>
                <a:spcPts val="2150"/>
              </a:lnSpc>
            </a:pPr>
            <a:r>
              <a:rPr sz="1800" dirty="0">
                <a:solidFill>
                  <a:srgbClr val="1B544A"/>
                </a:solidFill>
                <a:latin typeface="Roboto"/>
                <a:cs typeface="Roboto"/>
              </a:rPr>
              <a:t>(+</a:t>
            </a:r>
            <a:r>
              <a:rPr sz="1800" spc="-45" dirty="0">
                <a:solidFill>
                  <a:srgbClr val="1B544A"/>
                </a:solidFill>
                <a:latin typeface="Roboto"/>
                <a:cs typeface="Roboto"/>
              </a:rPr>
              <a:t> </a:t>
            </a:r>
            <a:r>
              <a:rPr sz="1800" dirty="0">
                <a:solidFill>
                  <a:srgbClr val="1B544A"/>
                </a:solidFill>
                <a:latin typeface="Roboto"/>
                <a:cs typeface="Roboto"/>
              </a:rPr>
              <a:t>800</a:t>
            </a:r>
            <a:r>
              <a:rPr sz="1800" spc="-45" dirty="0">
                <a:solidFill>
                  <a:srgbClr val="1B544A"/>
                </a:solidFill>
                <a:latin typeface="Roboto"/>
                <a:cs typeface="Roboto"/>
              </a:rPr>
              <a:t> </a:t>
            </a:r>
            <a:r>
              <a:rPr sz="1800" dirty="0">
                <a:solidFill>
                  <a:srgbClr val="1B544A"/>
                </a:solidFill>
                <a:latin typeface="Roboto"/>
                <a:cs typeface="Roboto"/>
              </a:rPr>
              <a:t>nuove</a:t>
            </a:r>
            <a:r>
              <a:rPr sz="1800" spc="-40" dirty="0">
                <a:solidFill>
                  <a:srgbClr val="1B544A"/>
                </a:solidFill>
                <a:latin typeface="Roboto"/>
                <a:cs typeface="Roboto"/>
              </a:rPr>
              <a:t> </a:t>
            </a:r>
            <a:r>
              <a:rPr sz="1800" spc="-10" dirty="0">
                <a:solidFill>
                  <a:srgbClr val="1B544A"/>
                </a:solidFill>
                <a:latin typeface="Roboto"/>
                <a:cs typeface="Roboto"/>
              </a:rPr>
              <a:t>assunzioni)</a:t>
            </a:r>
            <a:endParaRPr sz="1800">
              <a:latin typeface="Roboto"/>
              <a:cs typeface="Roboto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9C394C8-DB94-D647-8708-161AB3B16772}"/>
              </a:ext>
            </a:extLst>
          </p:cNvPr>
          <p:cNvGrpSpPr/>
          <p:nvPr/>
        </p:nvGrpSpPr>
        <p:grpSpPr>
          <a:xfrm>
            <a:off x="11778343" y="6444343"/>
            <a:ext cx="413657" cy="413657"/>
            <a:chOff x="3173187" y="3717472"/>
            <a:chExt cx="413657" cy="413657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682794B6-CB74-BA43-BDBA-C26F18E9B9F4}"/>
                </a:ext>
              </a:extLst>
            </p:cNvPr>
            <p:cNvSpPr/>
            <p:nvPr/>
          </p:nvSpPr>
          <p:spPr>
            <a:xfrm>
              <a:off x="3173187" y="3717472"/>
              <a:ext cx="413657" cy="413657"/>
            </a:xfrm>
            <a:prstGeom prst="rect">
              <a:avLst/>
            </a:prstGeom>
            <a:solidFill>
              <a:srgbClr val="1A7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A9FC7089-CFFC-3049-B392-FAC8EE4F52E2}"/>
                </a:ext>
              </a:extLst>
            </p:cNvPr>
            <p:cNvSpPr txBox="1">
              <a:spLocks/>
            </p:cNvSpPr>
            <p:nvPr/>
          </p:nvSpPr>
          <p:spPr>
            <a:xfrm>
              <a:off x="3303815" y="3825555"/>
              <a:ext cx="15240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500" b="1" i="0">
                  <a:solidFill>
                    <a:srgbClr val="1F3344"/>
                  </a:solidFill>
                  <a:latin typeface="Roboto-Black"/>
                  <a:ea typeface="+mj-ea"/>
                  <a:cs typeface="Roboto-Black"/>
                </a:defRPr>
              </a:lvl1pPr>
            </a:lstStyle>
            <a:p>
              <a:pPr marL="12700" algn="ctr">
                <a:spcBef>
                  <a:spcPts val="100"/>
                </a:spcBef>
              </a:pPr>
              <a:r>
                <a:rPr lang="it-IT" sz="1200" kern="0" spc="-15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9194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1">
            <a:extLst>
              <a:ext uri="{FF2B5EF4-FFF2-40B4-BE49-F238E27FC236}">
                <a16:creationId xmlns:a16="http://schemas.microsoft.com/office/drawing/2014/main" id="{AEFD1149-EF0B-FC4F-A236-2D4C90F3A4B9}"/>
              </a:ext>
            </a:extLst>
          </p:cNvPr>
          <p:cNvSpPr txBox="1"/>
          <p:nvPr/>
        </p:nvSpPr>
        <p:spPr>
          <a:xfrm>
            <a:off x="8315505" y="1184256"/>
            <a:ext cx="3724095" cy="48330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1A72B3"/>
                </a:solidFill>
                <a:latin typeface="Roboto"/>
                <a:cs typeface="Roboto"/>
              </a:rPr>
              <a:t>Il</a:t>
            </a:r>
            <a:r>
              <a:rPr sz="1600" b="1" spc="-3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nuovo</a:t>
            </a:r>
            <a:r>
              <a:rPr sz="1600" b="1" spc="-3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tratto</a:t>
            </a:r>
            <a:r>
              <a:rPr sz="1600" b="1" spc="-3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5" dirty="0">
                <a:solidFill>
                  <a:srgbClr val="1A72B3"/>
                </a:solidFill>
                <a:latin typeface="Roboto"/>
                <a:cs typeface="Roboto"/>
              </a:rPr>
              <a:t>di</a:t>
            </a:r>
            <a:r>
              <a:rPr sz="1600" b="1" spc="-3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A1</a:t>
            </a:r>
            <a:endParaRPr sz="1600" dirty="0">
              <a:solidFill>
                <a:srgbClr val="1A72B3"/>
              </a:solidFill>
              <a:latin typeface="Roboto"/>
              <a:cs typeface="Roboto"/>
            </a:endParaRPr>
          </a:p>
          <a:p>
            <a:pPr marL="12700" marR="118745">
              <a:lnSpc>
                <a:spcPct val="104200"/>
              </a:lnSpc>
            </a:pP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rappresenta</a:t>
            </a:r>
            <a:r>
              <a:rPr sz="1600" b="1" spc="-4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5" dirty="0">
                <a:solidFill>
                  <a:srgbClr val="1A72B3"/>
                </a:solidFill>
                <a:latin typeface="Roboto"/>
                <a:cs typeface="Roboto"/>
              </a:rPr>
              <a:t>la</a:t>
            </a:r>
            <a:r>
              <a:rPr sz="1600" b="1" spc="-4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naturale</a:t>
            </a:r>
            <a:r>
              <a:rPr sz="1600" b="1" spc="-4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prosecuzione </a:t>
            </a:r>
            <a:r>
              <a:rPr sz="1600" b="1" spc="-38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della</a:t>
            </a:r>
            <a:r>
              <a:rPr sz="1600" b="1" spc="-2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Variante</a:t>
            </a:r>
            <a:r>
              <a:rPr sz="1600" b="1" spc="-2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5" dirty="0">
                <a:solidFill>
                  <a:srgbClr val="1A72B3"/>
                </a:solidFill>
                <a:latin typeface="Roboto"/>
                <a:cs typeface="Roboto"/>
              </a:rPr>
              <a:t>di</a:t>
            </a:r>
            <a:r>
              <a:rPr sz="1600" b="1" spc="-2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Valico</a:t>
            </a:r>
            <a:endParaRPr sz="1600" dirty="0">
              <a:solidFill>
                <a:srgbClr val="1A72B3"/>
              </a:solidFill>
              <a:latin typeface="Roboto"/>
              <a:cs typeface="Roboto"/>
            </a:endParaRPr>
          </a:p>
          <a:p>
            <a:pPr marL="12700" marR="5080">
              <a:lnSpc>
                <a:spcPct val="104200"/>
              </a:lnSpc>
            </a:pPr>
            <a:r>
              <a:rPr sz="1600" dirty="0">
                <a:solidFill>
                  <a:srgbClr val="1A72B3"/>
                </a:solidFill>
                <a:latin typeface="Roboto"/>
                <a:cs typeface="Roboto"/>
              </a:rPr>
              <a:t>e </a:t>
            </a: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interessa </a:t>
            </a:r>
            <a:r>
              <a:rPr sz="1600" spc="-5" dirty="0">
                <a:solidFill>
                  <a:srgbClr val="1A72B3"/>
                </a:solidFill>
                <a:latin typeface="Roboto"/>
                <a:cs typeface="Roboto"/>
              </a:rPr>
              <a:t>il </a:t>
            </a: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tracciato appenninico </a:t>
            </a:r>
            <a:r>
              <a:rPr sz="1600" spc="-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terminale</a:t>
            </a:r>
            <a:r>
              <a:rPr sz="1600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della</a:t>
            </a:r>
            <a:r>
              <a:rPr sz="1600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A1,</a:t>
            </a:r>
            <a:r>
              <a:rPr sz="1600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spc="-5" dirty="0">
                <a:solidFill>
                  <a:srgbClr val="1A72B3"/>
                </a:solidFill>
                <a:latin typeface="Roboto"/>
                <a:cs typeface="Roboto"/>
              </a:rPr>
              <a:t>in</a:t>
            </a:r>
            <a:r>
              <a:rPr sz="1600" spc="-3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direzione</a:t>
            </a:r>
            <a:r>
              <a:rPr sz="1600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Firenze.</a:t>
            </a:r>
            <a:endParaRPr sz="1600" dirty="0">
              <a:solidFill>
                <a:srgbClr val="1A72B3"/>
              </a:solidFill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 dirty="0">
              <a:solidFill>
                <a:srgbClr val="1A72B3"/>
              </a:solidFill>
              <a:latin typeface="Roboto"/>
              <a:cs typeface="Roboto"/>
            </a:endParaRPr>
          </a:p>
          <a:p>
            <a:pPr marL="12700" marR="448945">
              <a:lnSpc>
                <a:spcPct val="104200"/>
              </a:lnSpc>
              <a:spcBef>
                <a:spcPts val="5"/>
              </a:spcBef>
            </a:pPr>
            <a:r>
              <a:rPr sz="1600" spc="-5" dirty="0">
                <a:solidFill>
                  <a:srgbClr val="1A72B3"/>
                </a:solidFill>
                <a:latin typeface="Roboto"/>
                <a:cs typeface="Roboto"/>
              </a:rPr>
              <a:t>Il</a:t>
            </a:r>
            <a:r>
              <a:rPr sz="1600" spc="-4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progetto</a:t>
            </a:r>
            <a:r>
              <a:rPr sz="1600" spc="-3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rientra</a:t>
            </a:r>
            <a:r>
              <a:rPr sz="1600" spc="-4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nel</a:t>
            </a:r>
            <a:r>
              <a:rPr sz="1600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complessivo </a:t>
            </a:r>
            <a:r>
              <a:rPr sz="1600" spc="-38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programma </a:t>
            </a:r>
            <a:r>
              <a:rPr sz="1600" b="1" spc="-5" dirty="0">
                <a:solidFill>
                  <a:srgbClr val="1A72B3"/>
                </a:solidFill>
                <a:latin typeface="Roboto"/>
                <a:cs typeface="Roboto"/>
              </a:rPr>
              <a:t>di </a:t>
            </a:r>
            <a:r>
              <a:rPr sz="1600" b="1" spc="-10" dirty="0" err="1">
                <a:solidFill>
                  <a:srgbClr val="1A72B3"/>
                </a:solidFill>
                <a:latin typeface="Roboto"/>
                <a:cs typeface="Roboto"/>
              </a:rPr>
              <a:t>potenziamento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br>
              <a:rPr lang="it-IT" sz="1600" b="1" spc="-5" dirty="0">
                <a:solidFill>
                  <a:srgbClr val="1A72B3"/>
                </a:solidFill>
                <a:latin typeface="Roboto"/>
                <a:cs typeface="Roboto"/>
              </a:rPr>
            </a:br>
            <a:r>
              <a:rPr sz="1600" b="1" spc="-10" dirty="0" err="1">
                <a:solidFill>
                  <a:srgbClr val="1A72B3"/>
                </a:solidFill>
                <a:latin typeface="Roboto"/>
                <a:cs typeface="Roboto"/>
              </a:rPr>
              <a:t>della</a:t>
            </a:r>
            <a:r>
              <a:rPr sz="1600" b="1" spc="-3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tratta</a:t>
            </a:r>
            <a:r>
              <a:rPr sz="1600" b="1" spc="-3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Barberino</a:t>
            </a:r>
            <a:r>
              <a:rPr sz="1600" b="1" spc="-3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5" dirty="0">
                <a:solidFill>
                  <a:srgbClr val="1A72B3"/>
                </a:solidFill>
                <a:latin typeface="Roboto"/>
                <a:cs typeface="Roboto"/>
              </a:rPr>
              <a:t>di</a:t>
            </a:r>
            <a:r>
              <a:rPr sz="1600" b="1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Mugello-</a:t>
            </a:r>
            <a:endParaRPr sz="1600" dirty="0">
              <a:solidFill>
                <a:srgbClr val="1A72B3"/>
              </a:solidFill>
              <a:latin typeface="Roboto"/>
              <a:cs typeface="Roboto"/>
            </a:endParaRPr>
          </a:p>
          <a:p>
            <a:pPr marL="12700" marR="1323340">
              <a:lnSpc>
                <a:spcPct val="104200"/>
              </a:lnSpc>
            </a:pP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Firenze Nord </a:t>
            </a:r>
            <a:r>
              <a:rPr sz="1600" dirty="0">
                <a:solidFill>
                  <a:srgbClr val="1A72B3"/>
                </a:solidFill>
                <a:latin typeface="Roboto"/>
                <a:cs typeface="Roboto"/>
              </a:rPr>
              <a:t>e </a:t>
            </a:r>
            <a:r>
              <a:rPr lang="it-IT" sz="1600" spc="-5" dirty="0">
                <a:solidFill>
                  <a:srgbClr val="1A72B3"/>
                </a:solidFill>
                <a:latin typeface="Roboto"/>
                <a:cs typeface="Roboto"/>
              </a:rPr>
              <a:t>il nuovo tratto </a:t>
            </a:r>
            <a:r>
              <a:rPr sz="1600" spc="-10" dirty="0" err="1">
                <a:solidFill>
                  <a:srgbClr val="1A72B3"/>
                </a:solidFill>
                <a:latin typeface="Roboto"/>
                <a:cs typeface="Roboto"/>
              </a:rPr>
              <a:t>copre</a:t>
            </a:r>
            <a:r>
              <a:rPr sz="1600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circa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17,5</a:t>
            </a:r>
            <a:r>
              <a:rPr lang="it-IT" sz="1600" b="1" spc="-2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km</a:t>
            </a:r>
            <a:endParaRPr sz="1600" dirty="0">
              <a:solidFill>
                <a:srgbClr val="1A72B3"/>
              </a:solidFill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b="1" spc="-5" dirty="0">
                <a:solidFill>
                  <a:srgbClr val="1A72B3"/>
                </a:solidFill>
                <a:latin typeface="Roboto"/>
                <a:cs typeface="Roboto"/>
              </a:rPr>
              <a:t>di</a:t>
            </a:r>
            <a:r>
              <a:rPr sz="1600" b="1" spc="-3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nuovo</a:t>
            </a:r>
            <a:r>
              <a:rPr sz="1600" b="1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tracciato</a:t>
            </a:r>
            <a:r>
              <a:rPr sz="1600" b="1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5" dirty="0">
                <a:solidFill>
                  <a:srgbClr val="1A72B3"/>
                </a:solidFill>
                <a:latin typeface="Roboto"/>
                <a:cs typeface="Roboto"/>
              </a:rPr>
              <a:t>in</a:t>
            </a:r>
            <a:r>
              <a:rPr sz="1600" b="1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direzione</a:t>
            </a:r>
            <a:r>
              <a:rPr sz="1600" b="1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Sud,</a:t>
            </a:r>
            <a:endParaRPr sz="1600" dirty="0">
              <a:solidFill>
                <a:srgbClr val="1A72B3"/>
              </a:solidFill>
              <a:latin typeface="Roboto"/>
              <a:cs typeface="Roboto"/>
            </a:endParaRPr>
          </a:p>
          <a:p>
            <a:pPr marL="12700" marR="967105">
              <a:lnSpc>
                <a:spcPct val="104200"/>
              </a:lnSpc>
            </a:pPr>
            <a:r>
              <a:rPr sz="1600" spc="-10" dirty="0">
                <a:solidFill>
                  <a:srgbClr val="1A72B3"/>
                </a:solidFill>
                <a:latin typeface="Roboto"/>
                <a:cs typeface="Roboto"/>
              </a:rPr>
              <a:t>con</a:t>
            </a:r>
            <a:r>
              <a:rPr sz="1600" spc="-4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quattro</a:t>
            </a:r>
            <a:r>
              <a:rPr sz="1600" b="1" spc="-4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opere</a:t>
            </a:r>
            <a:r>
              <a:rPr sz="1600" b="1" spc="-4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maggiori: </a:t>
            </a:r>
            <a:r>
              <a:rPr sz="1600" b="1" spc="-38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due</a:t>
            </a:r>
            <a:r>
              <a:rPr sz="1600" b="1" spc="-2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gallerie</a:t>
            </a:r>
            <a:r>
              <a:rPr sz="1600" b="1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1A72B3"/>
                </a:solidFill>
                <a:latin typeface="Roboto"/>
                <a:cs typeface="Roboto"/>
              </a:rPr>
              <a:t>e</a:t>
            </a:r>
            <a:r>
              <a:rPr sz="1600" b="1" spc="-2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1A72B3"/>
                </a:solidFill>
                <a:latin typeface="Roboto"/>
                <a:cs typeface="Roboto"/>
              </a:rPr>
              <a:t>due</a:t>
            </a:r>
            <a:r>
              <a:rPr sz="1600" b="1" spc="-2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600" b="1" spc="-10" dirty="0" err="1">
                <a:solidFill>
                  <a:srgbClr val="1A72B3"/>
                </a:solidFill>
                <a:latin typeface="Roboto"/>
                <a:cs typeface="Roboto"/>
              </a:rPr>
              <a:t>viadotti</a:t>
            </a:r>
            <a:r>
              <a:rPr lang="it-IT" sz="1600" b="1" spc="-10" dirty="0">
                <a:solidFill>
                  <a:srgbClr val="1A72B3"/>
                </a:solidFill>
                <a:latin typeface="Roboto"/>
                <a:cs typeface="Roboto"/>
              </a:rPr>
              <a:t>.</a:t>
            </a:r>
            <a:br>
              <a:rPr lang="it-IT" sz="1600" b="1" spc="-10" dirty="0">
                <a:solidFill>
                  <a:srgbClr val="1A72B3"/>
                </a:solidFill>
                <a:latin typeface="Roboto"/>
                <a:cs typeface="Roboto"/>
              </a:rPr>
            </a:br>
            <a:br>
              <a:rPr lang="it-IT" sz="1600" b="1" spc="-10" dirty="0">
                <a:solidFill>
                  <a:srgbClr val="1A72B3"/>
                </a:solidFill>
                <a:latin typeface="Roboto"/>
                <a:cs typeface="Roboto"/>
              </a:rPr>
            </a:br>
            <a:r>
              <a:rPr lang="it-IT" sz="1600" spc="-10" dirty="0">
                <a:solidFill>
                  <a:srgbClr val="1A72B3"/>
                </a:solidFill>
                <a:latin typeface="Roboto"/>
                <a:cs typeface="Roboto"/>
              </a:rPr>
              <a:t>Punto nevralgico della viabilità del Paese, con </a:t>
            </a:r>
            <a:r>
              <a:rPr lang="it-IT" sz="1600" b="1" spc="-10" dirty="0">
                <a:solidFill>
                  <a:srgbClr val="1A72B3"/>
                </a:solidFill>
                <a:latin typeface="Roboto"/>
                <a:cs typeface="Roboto"/>
              </a:rPr>
              <a:t>100</a:t>
            </a:r>
            <a:br>
              <a:rPr lang="it-IT" sz="1600" b="1" spc="-10" dirty="0">
                <a:solidFill>
                  <a:srgbClr val="1A72B3"/>
                </a:solidFill>
                <a:latin typeface="Roboto"/>
                <a:cs typeface="Roboto"/>
              </a:rPr>
            </a:br>
            <a:r>
              <a:rPr lang="it-IT" sz="1600" b="1" spc="-10" dirty="0">
                <a:solidFill>
                  <a:srgbClr val="1A72B3"/>
                </a:solidFill>
                <a:latin typeface="Roboto"/>
                <a:cs typeface="Roboto"/>
              </a:rPr>
              <a:t>transiti medi al minuto</a:t>
            </a:r>
          </a:p>
          <a:p>
            <a:pPr marL="12700" marR="967105">
              <a:lnSpc>
                <a:spcPct val="104200"/>
              </a:lnSpc>
            </a:pPr>
            <a:r>
              <a:rPr lang="it-IT" sz="1600" b="1" spc="-10" dirty="0">
                <a:solidFill>
                  <a:srgbClr val="1A72B3"/>
                </a:solidFill>
                <a:latin typeface="Roboto"/>
                <a:cs typeface="Roboto"/>
              </a:rPr>
              <a:t>durante le ore di punta</a:t>
            </a:r>
            <a:endParaRPr sz="1600" dirty="0">
              <a:solidFill>
                <a:srgbClr val="1A72B3"/>
              </a:solidFill>
              <a:latin typeface="Roboto"/>
              <a:cs typeface="Roboto"/>
            </a:endParaRP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A665DDA4-685A-0B40-A958-6B2124D099BF}"/>
              </a:ext>
            </a:extLst>
          </p:cNvPr>
          <p:cNvSpPr txBox="1">
            <a:spLocks/>
          </p:cNvSpPr>
          <p:nvPr/>
        </p:nvSpPr>
        <p:spPr>
          <a:xfrm>
            <a:off x="445336" y="496888"/>
            <a:ext cx="5650664" cy="6873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1F3344"/>
                </a:solidFill>
                <a:latin typeface="Roboto-Black"/>
                <a:ea typeface="+mj-ea"/>
                <a:cs typeface="Roboto-Black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it-IT" kern="0" spc="-15" dirty="0">
                <a:solidFill>
                  <a:srgbClr val="1A72B3"/>
                </a:solidFill>
              </a:rPr>
              <a:t>L’OPERA </a:t>
            </a:r>
          </a:p>
          <a:p>
            <a:pPr marL="12700">
              <a:spcBef>
                <a:spcPts val="100"/>
              </a:spcBef>
            </a:pPr>
            <a:r>
              <a:rPr lang="it-IT" sz="1800" b="0" kern="0" spc="-15" dirty="0">
                <a:solidFill>
                  <a:srgbClr val="1A72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 nuovo tracciato, tra viadotti e gallerie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CC12B53D-080C-4D4B-ABDD-B895FECA9B37}"/>
              </a:ext>
            </a:extLst>
          </p:cNvPr>
          <p:cNvGrpSpPr/>
          <p:nvPr/>
        </p:nvGrpSpPr>
        <p:grpSpPr>
          <a:xfrm>
            <a:off x="11778343" y="6444343"/>
            <a:ext cx="413657" cy="413657"/>
            <a:chOff x="3173187" y="3717472"/>
            <a:chExt cx="413657" cy="413657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06043E8-DE1F-9543-8474-7B35D3F5A6E1}"/>
                </a:ext>
              </a:extLst>
            </p:cNvPr>
            <p:cNvSpPr/>
            <p:nvPr/>
          </p:nvSpPr>
          <p:spPr>
            <a:xfrm>
              <a:off x="3173187" y="3717472"/>
              <a:ext cx="413657" cy="413657"/>
            </a:xfrm>
            <a:prstGeom prst="rect">
              <a:avLst/>
            </a:prstGeom>
            <a:solidFill>
              <a:srgbClr val="1A7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bject 16">
              <a:extLst>
                <a:ext uri="{FF2B5EF4-FFF2-40B4-BE49-F238E27FC236}">
                  <a16:creationId xmlns:a16="http://schemas.microsoft.com/office/drawing/2014/main" id="{88FB8777-C17F-CF47-9382-C411E9FDE1F2}"/>
                </a:ext>
              </a:extLst>
            </p:cNvPr>
            <p:cNvSpPr txBox="1">
              <a:spLocks/>
            </p:cNvSpPr>
            <p:nvPr/>
          </p:nvSpPr>
          <p:spPr>
            <a:xfrm>
              <a:off x="3303815" y="3825555"/>
              <a:ext cx="15240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500" b="1" i="0">
                  <a:solidFill>
                    <a:srgbClr val="1F3344"/>
                  </a:solidFill>
                  <a:latin typeface="Roboto-Black"/>
                  <a:ea typeface="+mj-ea"/>
                  <a:cs typeface="Roboto-Black"/>
                </a:defRPr>
              </a:lvl1pPr>
            </a:lstStyle>
            <a:p>
              <a:pPr marL="12700" algn="ctr">
                <a:spcBef>
                  <a:spcPts val="100"/>
                </a:spcBef>
              </a:pPr>
              <a:r>
                <a:rPr lang="it-IT" sz="1200" kern="0" spc="-15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408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16768458-8760-254B-8D88-AF22CE93D197}"/>
              </a:ext>
            </a:extLst>
          </p:cNvPr>
          <p:cNvSpPr txBox="1"/>
          <p:nvPr/>
        </p:nvSpPr>
        <p:spPr>
          <a:xfrm>
            <a:off x="445336" y="936935"/>
            <a:ext cx="52368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i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B</a:t>
            </a:r>
            <a:r>
              <a:rPr lang="it-IT" sz="1800" i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enefici</a:t>
            </a:r>
            <a:r>
              <a:rPr lang="it-IT" sz="1800" i="1" spc="-3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800" i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per</a:t>
            </a:r>
            <a:r>
              <a:rPr lang="it-IT" sz="1800" i="1" spc="-2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800" i="1" spc="-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la</a:t>
            </a:r>
            <a:r>
              <a:rPr lang="it-IT" sz="1800" i="1" spc="-3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800" i="1" spc="-1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collettività</a:t>
            </a:r>
            <a:endParaRPr lang="it-IT" sz="18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F0357780-E17A-F446-8AE1-3FB2130A199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49" y="1405128"/>
            <a:ext cx="1133855" cy="1130807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05605FC7-213B-C447-9E42-83AEDF1002D7}"/>
              </a:ext>
            </a:extLst>
          </p:cNvPr>
          <p:cNvSpPr txBox="1"/>
          <p:nvPr/>
        </p:nvSpPr>
        <p:spPr>
          <a:xfrm>
            <a:off x="8212503" y="1395672"/>
            <a:ext cx="3572080" cy="1285993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it-IT" sz="1600" spc="-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Si </a:t>
            </a:r>
            <a:r>
              <a:rPr lang="it-IT" sz="1600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stima che per ogni euro investito se ne generino </a:t>
            </a:r>
            <a:r>
              <a:rPr lang="it-IT" sz="1600" b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circa</a:t>
            </a:r>
            <a:r>
              <a:rPr lang="it-IT" sz="1600" b="1" spc="-3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3</a:t>
            </a:r>
            <a:r>
              <a:rPr lang="it-IT" sz="1600" b="1" spc="-3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in termini di</a:t>
            </a:r>
            <a:r>
              <a:rPr lang="it-IT" sz="1600" b="1" spc="-3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impatto</a:t>
            </a:r>
            <a:br>
              <a:rPr lang="it-IT" sz="1600" b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</a:br>
            <a:r>
              <a:rPr lang="it-IT" sz="1600" b="1" spc="-38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sull’economia. Per un totale di 3 miliardi tra effetto diretto,</a:t>
            </a:r>
            <a:r>
              <a:rPr lang="it-IT" sz="1600" b="1" spc="-4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indiretto</a:t>
            </a:r>
            <a:r>
              <a:rPr lang="it-IT" sz="1600" b="1" spc="-4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e</a:t>
            </a:r>
            <a:r>
              <a:rPr lang="it-IT" sz="1600" b="1" spc="-3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indotto.</a:t>
            </a:r>
            <a:endParaRPr lang="it-IT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7AF9C386-09FA-C840-87DF-9C0881A434D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535" y="1402080"/>
            <a:ext cx="1130807" cy="1133855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91A93A0D-1EBC-1D48-AEAC-84A22E24D4FA}"/>
              </a:ext>
            </a:extLst>
          </p:cNvPr>
          <p:cNvSpPr txBox="1"/>
          <p:nvPr/>
        </p:nvSpPr>
        <p:spPr>
          <a:xfrm>
            <a:off x="1575398" y="1395672"/>
            <a:ext cx="4063402" cy="1233671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R="5080">
              <a:spcBef>
                <a:spcPts val="1370"/>
              </a:spcBef>
            </a:pPr>
            <a:r>
              <a:rPr lang="it-IT" sz="1600" b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L’intero progetto, </a:t>
            </a:r>
            <a:r>
              <a:rPr lang="it-IT" sz="1600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con un </a:t>
            </a:r>
            <a:r>
              <a:rPr lang="it-IT" sz="1600" b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investimento totale</a:t>
            </a:r>
            <a:br>
              <a:rPr lang="it-IT" sz="1600" b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</a:br>
            <a:r>
              <a:rPr lang="it-IT" sz="1600" b="1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di più di 1 miliardo di euro</a:t>
            </a:r>
            <a:r>
              <a:rPr lang="it-IT" sz="1600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, genera effetti positivi sull’economia del territorio, riduce</a:t>
            </a:r>
            <a:br>
              <a:rPr lang="it-IT" sz="1600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</a:br>
            <a:r>
              <a:rPr lang="it-IT" sz="1600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 tempi di percorrenza, migliorando l’esperienza di viaggio.</a:t>
            </a: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C9326C5C-38AF-6A40-AF67-3931C8A3067E}"/>
              </a:ext>
            </a:extLst>
          </p:cNvPr>
          <p:cNvSpPr txBox="1">
            <a:spLocks/>
          </p:cNvSpPr>
          <p:nvPr/>
        </p:nvSpPr>
        <p:spPr>
          <a:xfrm>
            <a:off x="445336" y="496888"/>
            <a:ext cx="3897313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1F3344"/>
                </a:solidFill>
                <a:latin typeface="Roboto-Black"/>
                <a:ea typeface="+mj-ea"/>
                <a:cs typeface="Roboto-Black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it-IT" kern="0" spc="-1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L’OPERA IN NUMERI</a:t>
            </a: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49E1D5DE-121A-EC47-A11C-2156426047A1}"/>
              </a:ext>
            </a:extLst>
          </p:cNvPr>
          <p:cNvSpPr txBox="1"/>
          <p:nvPr/>
        </p:nvSpPr>
        <p:spPr>
          <a:xfrm>
            <a:off x="457200" y="3038847"/>
            <a:ext cx="10545445" cy="11253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L’aumento</a:t>
            </a:r>
            <a:r>
              <a:rPr sz="1600" spc="-5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Roboto"/>
                <a:cs typeface="Roboto"/>
              </a:rPr>
              <a:t>capacità</a:t>
            </a:r>
            <a:r>
              <a:rPr sz="1600" spc="-4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(</a:t>
            </a:r>
            <a:r>
              <a:rPr lang="it-IT" sz="1600" dirty="0">
                <a:solidFill>
                  <a:schemeClr val="bg1"/>
                </a:solidFill>
                <a:latin typeface="Roboto"/>
                <a:cs typeface="Roboto"/>
              </a:rPr>
              <a:t>da 4 a 7 corsie a regime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)</a:t>
            </a:r>
            <a:r>
              <a:rPr sz="1600" spc="-4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e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la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conseguente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fluidificazione</a:t>
            </a:r>
            <a:r>
              <a:rPr sz="1600" spc="-4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del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traffico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comporta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ogni</a:t>
            </a:r>
            <a:r>
              <a:rPr sz="1600" spc="-4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anno: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 dirty="0">
              <a:solidFill>
                <a:schemeClr val="bg1"/>
              </a:solidFill>
              <a:latin typeface="Roboto"/>
              <a:cs typeface="Roboto"/>
            </a:endParaRPr>
          </a:p>
          <a:p>
            <a:pPr marL="1003300" marR="172085">
              <a:lnSpc>
                <a:spcPct val="104200"/>
              </a:lnSpc>
            </a:pPr>
            <a:r>
              <a:rPr lang="it-IT" sz="1600" b="1" spc="-10" dirty="0">
                <a:solidFill>
                  <a:schemeClr val="bg1"/>
                </a:solidFill>
                <a:latin typeface="Roboto"/>
                <a:cs typeface="Roboto"/>
              </a:rPr>
              <a:t>  </a:t>
            </a:r>
            <a:r>
              <a:rPr sz="1600" b="1" spc="-10" dirty="0" err="1">
                <a:solidFill>
                  <a:schemeClr val="bg1"/>
                </a:solidFill>
                <a:latin typeface="Roboto"/>
                <a:cs typeface="Roboto"/>
              </a:rPr>
              <a:t>Risparmio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per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la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chemeClr val="bg1"/>
                </a:solidFill>
                <a:latin typeface="Roboto"/>
                <a:cs typeface="Roboto"/>
              </a:rPr>
              <a:t>collettività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1,5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milioni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ore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chemeClr val="bg1"/>
                </a:solidFill>
                <a:latin typeface="Roboto"/>
                <a:cs typeface="Roboto"/>
              </a:rPr>
              <a:t>trascorse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sul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tratto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con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una</a:t>
            </a:r>
            <a:r>
              <a:rPr sz="1600" b="1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spc="-10" dirty="0" err="1">
                <a:solidFill>
                  <a:schemeClr val="bg1"/>
                </a:solidFill>
                <a:latin typeface="Roboto"/>
                <a:cs typeface="Roboto"/>
              </a:rPr>
              <a:t>riduzione</a:t>
            </a:r>
            <a:r>
              <a:rPr lang="it-IT" sz="1600" b="1" spc="-1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del</a:t>
            </a:r>
            <a:r>
              <a:rPr sz="1600" b="1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chemeClr val="bg1"/>
                </a:solidFill>
                <a:latin typeface="Roboto"/>
                <a:cs typeface="Roboto"/>
              </a:rPr>
              <a:t>tempo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1600" b="1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lang="it-IT" sz="1600" b="1" spc="-30" dirty="0">
                <a:solidFill>
                  <a:schemeClr val="bg1"/>
                </a:solidFill>
                <a:latin typeface="Roboto"/>
                <a:cs typeface="Roboto"/>
              </a:rPr>
              <a:t>    </a:t>
            </a:r>
          </a:p>
          <a:p>
            <a:pPr marL="1003300" marR="172085">
              <a:lnSpc>
                <a:spcPct val="104200"/>
              </a:lnSpc>
            </a:pPr>
            <a:r>
              <a:rPr lang="it-IT" sz="1600" b="1" spc="-30" dirty="0">
                <a:solidFill>
                  <a:schemeClr val="bg1"/>
                </a:solidFill>
                <a:latin typeface="Roboto"/>
                <a:cs typeface="Roboto"/>
              </a:rPr>
              <a:t>  </a:t>
            </a:r>
            <a:r>
              <a:rPr sz="1600" b="1" spc="-10" dirty="0" err="1">
                <a:solidFill>
                  <a:schemeClr val="bg1"/>
                </a:solidFill>
                <a:latin typeface="Roboto"/>
                <a:cs typeface="Roboto"/>
              </a:rPr>
              <a:t>percorrenza</a:t>
            </a:r>
            <a:r>
              <a:rPr sz="1600" b="1" spc="-2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del</a:t>
            </a:r>
            <a:r>
              <a:rPr sz="1600" b="1" spc="-25" dirty="0">
                <a:solidFill>
                  <a:schemeClr val="bg1"/>
                </a:solidFill>
                <a:latin typeface="Roboto"/>
                <a:cs typeface="Roboto"/>
              </a:rPr>
              <a:t> 30%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EDEE323-8154-3A49-93CE-21C185AB95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76" y="3396664"/>
            <a:ext cx="1168400" cy="1168400"/>
          </a:xfrm>
          <a:prstGeom prst="rect">
            <a:avLst/>
          </a:prstGeom>
        </p:spPr>
      </p:pic>
      <p:sp>
        <p:nvSpPr>
          <p:cNvPr id="19" name="object 2">
            <a:extLst>
              <a:ext uri="{FF2B5EF4-FFF2-40B4-BE49-F238E27FC236}">
                <a16:creationId xmlns:a16="http://schemas.microsoft.com/office/drawing/2014/main" id="{A79C1E16-A3E1-6C46-8B3F-FBE97DB73A9E}"/>
              </a:ext>
            </a:extLst>
          </p:cNvPr>
          <p:cNvSpPr txBox="1"/>
          <p:nvPr/>
        </p:nvSpPr>
        <p:spPr>
          <a:xfrm>
            <a:off x="1663519" y="5690473"/>
            <a:ext cx="3834765" cy="777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La</a:t>
            </a:r>
            <a:r>
              <a:rPr sz="1600" spc="-2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riduzione</a:t>
            </a:r>
            <a:r>
              <a:rPr sz="1600" spc="-2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1600" spc="-2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lang="it-IT" sz="1600" spc="-10" dirty="0">
                <a:solidFill>
                  <a:schemeClr val="bg1"/>
                </a:solidFill>
                <a:latin typeface="Roboto"/>
                <a:cs typeface="Roboto"/>
              </a:rPr>
              <a:t>consumi</a:t>
            </a:r>
            <a:r>
              <a:rPr sz="1600" spc="-2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per</a:t>
            </a:r>
            <a:r>
              <a:rPr sz="1600" spc="-2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 err="1">
                <a:solidFill>
                  <a:schemeClr val="bg1"/>
                </a:solidFill>
                <a:latin typeface="Roboto"/>
                <a:cs typeface="Roboto"/>
              </a:rPr>
              <a:t>fenomeni</a:t>
            </a:r>
            <a:br>
              <a:rPr lang="it-IT" sz="1600" spc="-10" dirty="0">
                <a:solidFill>
                  <a:schemeClr val="bg1"/>
                </a:solidFill>
                <a:latin typeface="Roboto"/>
                <a:cs typeface="Roboto"/>
              </a:rPr>
            </a:b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1600" spc="-5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code</a:t>
            </a:r>
            <a:r>
              <a:rPr sz="16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e</a:t>
            </a:r>
            <a:r>
              <a:rPr sz="1600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stop</a:t>
            </a:r>
            <a:r>
              <a:rPr sz="16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and</a:t>
            </a:r>
            <a:r>
              <a:rPr sz="16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go</a:t>
            </a:r>
            <a:r>
              <a:rPr sz="16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equivale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a</a:t>
            </a:r>
            <a:r>
              <a:rPr sz="1600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chemeClr val="bg1"/>
                </a:solidFill>
                <a:latin typeface="Roboto"/>
                <a:cs typeface="Roboto"/>
              </a:rPr>
              <a:t>-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2.000</a:t>
            </a:r>
            <a:r>
              <a:rPr sz="1600" b="1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spc="-10" dirty="0" err="1">
                <a:solidFill>
                  <a:schemeClr val="bg1"/>
                </a:solidFill>
                <a:latin typeface="Roboto"/>
                <a:cs typeface="Roboto"/>
              </a:rPr>
              <a:t>tonnellate</a:t>
            </a:r>
            <a:r>
              <a:rPr sz="1600" b="1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b="1" spc="-10" dirty="0" err="1">
                <a:solidFill>
                  <a:schemeClr val="bg1"/>
                </a:solidFill>
                <a:latin typeface="Roboto"/>
                <a:cs typeface="Roboto"/>
              </a:rPr>
              <a:t>all’anno</a:t>
            </a:r>
            <a:r>
              <a:rPr lang="it-IT" sz="1600" b="1" spc="-10" dirty="0">
                <a:solidFill>
                  <a:schemeClr val="bg1"/>
                </a:solidFill>
                <a:latin typeface="Roboto"/>
                <a:cs typeface="Roboto"/>
              </a:rPr>
              <a:t> di CO</a:t>
            </a:r>
            <a:r>
              <a:rPr lang="it-IT" sz="1600" b="1" spc="-10" baseline="-25000" dirty="0">
                <a:solidFill>
                  <a:schemeClr val="bg1"/>
                </a:solidFill>
                <a:latin typeface="Roboto"/>
                <a:cs typeface="Roboto"/>
              </a:rPr>
              <a:t>2</a:t>
            </a:r>
            <a:endParaRPr sz="1600" baseline="-25000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09D96B1C-5399-1648-A107-82C2AA3B94D5}"/>
              </a:ext>
            </a:extLst>
          </p:cNvPr>
          <p:cNvSpPr txBox="1"/>
          <p:nvPr/>
        </p:nvSpPr>
        <p:spPr>
          <a:xfrm>
            <a:off x="447122" y="5220108"/>
            <a:ext cx="505116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it-IT" sz="1800" b="1" dirty="0">
                <a:solidFill>
                  <a:schemeClr val="bg1"/>
                </a:solidFill>
                <a:latin typeface="Roboto"/>
                <a:cs typeface="Roboto"/>
              </a:rPr>
              <a:t>MINORI EMISSIONI DI GAS A EFFETTO SERRA</a:t>
            </a:r>
            <a:endParaRPr lang="it-IT" sz="1575" baseline="-31746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21" name="object 4">
            <a:extLst>
              <a:ext uri="{FF2B5EF4-FFF2-40B4-BE49-F238E27FC236}">
                <a16:creationId xmlns:a16="http://schemas.microsoft.com/office/drawing/2014/main" id="{79106A8A-505B-5C4F-94D8-B669EDBC7E25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13" y="5513832"/>
            <a:ext cx="1176527" cy="1176527"/>
          </a:xfrm>
          <a:prstGeom prst="rect">
            <a:avLst/>
          </a:prstGeom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id="{BBA56362-E70F-464C-8BE2-5E6C2F66785A}"/>
              </a:ext>
            </a:extLst>
          </p:cNvPr>
          <p:cNvSpPr txBox="1"/>
          <p:nvPr/>
        </p:nvSpPr>
        <p:spPr>
          <a:xfrm>
            <a:off x="8170911" y="5690462"/>
            <a:ext cx="3645675" cy="747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spc="-10" dirty="0">
                <a:solidFill>
                  <a:schemeClr val="bg1"/>
                </a:solidFill>
                <a:latin typeface="Roboto"/>
                <a:cs typeface="Roboto"/>
              </a:rPr>
              <a:t>La fluidificazione del traffico permette la riduzione </a:t>
            </a:r>
            <a:r>
              <a:rPr sz="1600" b="1" dirty="0">
                <a:solidFill>
                  <a:schemeClr val="bg1"/>
                </a:solidFill>
                <a:latin typeface="Roboto"/>
                <a:cs typeface="Roboto"/>
              </a:rPr>
              <a:t>del</a:t>
            </a:r>
            <a:r>
              <a:rPr sz="1600" b="1" spc="-25" dirty="0">
                <a:solidFill>
                  <a:schemeClr val="bg1"/>
                </a:solidFill>
                <a:latin typeface="Roboto"/>
                <a:cs typeface="Roboto"/>
              </a:rPr>
              <a:t> 30%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  <a:p>
            <a:pPr marL="12700" marR="5080">
              <a:lnSpc>
                <a:spcPct val="104200"/>
              </a:lnSpc>
            </a:pP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delle</a:t>
            </a:r>
            <a:r>
              <a:rPr sz="1600" spc="-8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emissioni</a:t>
            </a:r>
            <a:r>
              <a:rPr sz="1600" spc="-7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inquinanti </a:t>
            </a:r>
            <a:r>
              <a:rPr sz="1600" dirty="0">
                <a:solidFill>
                  <a:schemeClr val="bg1"/>
                </a:solidFill>
                <a:latin typeface="Roboto"/>
                <a:cs typeface="Roboto"/>
              </a:rPr>
              <a:t>in</a:t>
            </a:r>
            <a:r>
              <a:rPr sz="1600" spc="-2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Roboto"/>
                <a:cs typeface="Roboto"/>
              </a:rPr>
              <a:t>atmosfera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23" name="object 6">
            <a:extLst>
              <a:ext uri="{FF2B5EF4-FFF2-40B4-BE49-F238E27FC236}">
                <a16:creationId xmlns:a16="http://schemas.microsoft.com/office/drawing/2014/main" id="{E4AD9A43-EAF6-0D4B-A3F6-5BC33AEA4227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535" y="5536691"/>
            <a:ext cx="1130807" cy="1130807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id="{2BD45E71-382A-7C47-83E5-4179485FB656}"/>
              </a:ext>
            </a:extLst>
          </p:cNvPr>
          <p:cNvSpPr txBox="1"/>
          <p:nvPr/>
        </p:nvSpPr>
        <p:spPr>
          <a:xfrm>
            <a:off x="7092471" y="5220108"/>
            <a:ext cx="505116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it-IT" sz="1800" b="1" dirty="0">
                <a:solidFill>
                  <a:schemeClr val="bg1"/>
                </a:solidFill>
                <a:latin typeface="Roboto"/>
                <a:cs typeface="Roboto"/>
              </a:rPr>
              <a:t>MINORI EMISSIONI INQUINANTI</a:t>
            </a:r>
            <a:endParaRPr lang="it-IT" sz="1575" baseline="-31746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AF74A93C-AD86-9744-A5CC-ADC95B0965B0}"/>
              </a:ext>
            </a:extLst>
          </p:cNvPr>
          <p:cNvGrpSpPr/>
          <p:nvPr/>
        </p:nvGrpSpPr>
        <p:grpSpPr>
          <a:xfrm>
            <a:off x="11778343" y="6444343"/>
            <a:ext cx="413657" cy="413657"/>
            <a:chOff x="3173187" y="3717472"/>
            <a:chExt cx="413657" cy="413657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FD190945-7A17-DB46-91A2-4A091D4190AC}"/>
                </a:ext>
              </a:extLst>
            </p:cNvPr>
            <p:cNvSpPr/>
            <p:nvPr/>
          </p:nvSpPr>
          <p:spPr>
            <a:xfrm>
              <a:off x="3173187" y="3717472"/>
              <a:ext cx="413657" cy="413657"/>
            </a:xfrm>
            <a:prstGeom prst="rect">
              <a:avLst/>
            </a:prstGeom>
            <a:solidFill>
              <a:srgbClr val="1A7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39709747-8897-7541-A15D-AB913FA753F7}"/>
                </a:ext>
              </a:extLst>
            </p:cNvPr>
            <p:cNvSpPr txBox="1">
              <a:spLocks/>
            </p:cNvSpPr>
            <p:nvPr/>
          </p:nvSpPr>
          <p:spPr>
            <a:xfrm>
              <a:off x="3303815" y="3825555"/>
              <a:ext cx="15240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500" b="1" i="0">
                  <a:solidFill>
                    <a:srgbClr val="1F3344"/>
                  </a:solidFill>
                  <a:latin typeface="Roboto-Black"/>
                  <a:ea typeface="+mj-ea"/>
                  <a:cs typeface="Roboto-Black"/>
                </a:defRPr>
              </a:lvl1pPr>
            </a:lstStyle>
            <a:p>
              <a:pPr marL="12700" algn="ctr">
                <a:spcBef>
                  <a:spcPts val="100"/>
                </a:spcBef>
              </a:pPr>
              <a:r>
                <a:rPr lang="it-IT" sz="1200" kern="0" spc="-15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304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>
            <a:extLst>
              <a:ext uri="{FF2B5EF4-FFF2-40B4-BE49-F238E27FC236}">
                <a16:creationId xmlns:a16="http://schemas.microsoft.com/office/drawing/2014/main" id="{0C00125D-D68D-7C41-8F80-7A7ED84C9BBC}"/>
              </a:ext>
            </a:extLst>
          </p:cNvPr>
          <p:cNvSpPr txBox="1"/>
          <p:nvPr/>
        </p:nvSpPr>
        <p:spPr>
          <a:xfrm>
            <a:off x="8219709" y="1458553"/>
            <a:ext cx="3617595" cy="101425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it-IT"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Dall’avvio della realizzazione dell’opera, hanno lavorato ogni giorno in media 500 donne e uomini, per un totale di</a:t>
            </a:r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it-IT"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6</a:t>
            </a:r>
            <a:r>
              <a:rPr lang="it-IT" sz="1600" b="1" spc="-3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milioni</a:t>
            </a:r>
            <a:r>
              <a:rPr lang="it-IT" sz="1600" b="1" spc="-3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di</a:t>
            </a:r>
            <a:r>
              <a:rPr lang="it-IT" sz="1600" b="1" spc="-3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ore di attività</a:t>
            </a:r>
            <a:endParaRPr lang="it-IT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D5AC75E6-F934-A94D-8D40-EAB68A959625}"/>
              </a:ext>
            </a:extLst>
          </p:cNvPr>
          <p:cNvSpPr txBox="1">
            <a:spLocks/>
          </p:cNvSpPr>
          <p:nvPr/>
        </p:nvSpPr>
        <p:spPr>
          <a:xfrm>
            <a:off x="7130535" y="624588"/>
            <a:ext cx="47377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1F3344"/>
                </a:solidFill>
                <a:latin typeface="Roboto-Black"/>
                <a:ea typeface="+mj-ea"/>
                <a:cs typeface="Roboto-Black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it-IT" kern="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</a:t>
            </a:r>
            <a:r>
              <a:rPr lang="it-IT" kern="0" spc="-6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kern="0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REALIZZAZIONE</a:t>
            </a:r>
            <a:r>
              <a:rPr lang="it-IT" kern="0" spc="-6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kern="0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DELL’OPERA</a:t>
            </a: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DD3CCA81-B726-D44F-BE9F-1337D224D9DE}"/>
              </a:ext>
            </a:extLst>
          </p:cNvPr>
          <p:cNvSpPr txBox="1"/>
          <p:nvPr/>
        </p:nvSpPr>
        <p:spPr>
          <a:xfrm>
            <a:off x="8219709" y="3124174"/>
            <a:ext cx="3121660" cy="1013547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it-IT"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Per lo scavo della Galleria</a:t>
            </a:r>
            <a:r>
              <a:rPr lang="it-IT" sz="1600" b="1" spc="-3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Santa</a:t>
            </a:r>
            <a:r>
              <a:rPr lang="it-IT" sz="1600" b="1" spc="-3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Lucia </a:t>
            </a:r>
            <a:r>
              <a:rPr lang="it-IT" sz="1600" b="1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è stata progettata e utilizzata </a:t>
            </a:r>
            <a:r>
              <a:rPr lang="it-IT" sz="1600" b="1" spc="-38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la</a:t>
            </a:r>
            <a:r>
              <a:rPr lang="it-IT" sz="1600" b="1" spc="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fresa</a:t>
            </a:r>
            <a:r>
              <a:rPr lang="it-IT" sz="1600" b="1" spc="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più</a:t>
            </a:r>
            <a:r>
              <a:rPr lang="it-IT" sz="1600" b="1" spc="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grande</a:t>
            </a:r>
            <a:r>
              <a:rPr lang="it-IT" sz="1600" b="1" spc="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d’Europa</a:t>
            </a:r>
            <a:endParaRPr lang="it-IT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5D26502-306B-1246-8C5C-64B3B97CE7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917358"/>
            <a:ext cx="1168400" cy="11684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24E4BD4-856E-F247-96DF-7384E4A2CE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1321393"/>
            <a:ext cx="1168400" cy="1168400"/>
          </a:xfrm>
          <a:prstGeom prst="rect">
            <a:avLst/>
          </a:prstGeom>
        </p:spPr>
      </p:pic>
      <p:sp>
        <p:nvSpPr>
          <p:cNvPr id="12" name="object 16">
            <a:extLst>
              <a:ext uri="{FF2B5EF4-FFF2-40B4-BE49-F238E27FC236}">
                <a16:creationId xmlns:a16="http://schemas.microsoft.com/office/drawing/2014/main" id="{F6978EED-878B-FE45-AB64-74C9F50C8224}"/>
              </a:ext>
            </a:extLst>
          </p:cNvPr>
          <p:cNvSpPr txBox="1">
            <a:spLocks/>
          </p:cNvSpPr>
          <p:nvPr/>
        </p:nvSpPr>
        <p:spPr>
          <a:xfrm>
            <a:off x="11908971" y="6552426"/>
            <a:ext cx="1524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1F3344"/>
                </a:solidFill>
                <a:latin typeface="Roboto-Black"/>
                <a:ea typeface="+mj-ea"/>
                <a:cs typeface="Roboto-Black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it-IT" sz="1200" kern="0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4923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>
            <a:extLst>
              <a:ext uri="{FF2B5EF4-FFF2-40B4-BE49-F238E27FC236}">
                <a16:creationId xmlns:a16="http://schemas.microsoft.com/office/drawing/2014/main" id="{FE270245-8E30-9743-9215-2DFB3F1DF9C9}"/>
              </a:ext>
            </a:extLst>
          </p:cNvPr>
          <p:cNvSpPr txBox="1">
            <a:spLocks/>
          </p:cNvSpPr>
          <p:nvPr/>
        </p:nvSpPr>
        <p:spPr>
          <a:xfrm>
            <a:off x="445938" y="497588"/>
            <a:ext cx="2893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1F3344"/>
                </a:solidFill>
                <a:latin typeface="Roboto-Black"/>
                <a:ea typeface="+mj-ea"/>
                <a:cs typeface="Roboto-Black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it-IT" kern="0" spc="-10" dirty="0">
                <a:solidFill>
                  <a:srgbClr val="1A72B3"/>
                </a:solidFill>
              </a:rPr>
              <a:t>LA NUOVA A1</a:t>
            </a:r>
            <a:endParaRPr lang="it-IT" kern="0" spc="-15" dirty="0">
              <a:solidFill>
                <a:srgbClr val="1A72B3"/>
              </a:solidFill>
            </a:endParaRP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DB89E8B9-EB23-574A-B8B6-92A7D66D444E}"/>
              </a:ext>
            </a:extLst>
          </p:cNvPr>
          <p:cNvSpPr txBox="1"/>
          <p:nvPr/>
        </p:nvSpPr>
        <p:spPr>
          <a:xfrm>
            <a:off x="445932" y="843841"/>
            <a:ext cx="7262495" cy="339837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lang="it-IT" sz="1600" b="1" i="1" spc="-10" dirty="0">
                <a:solidFill>
                  <a:srgbClr val="1A72B3"/>
                </a:solidFill>
                <a:latin typeface="Roboto"/>
                <a:cs typeface="Roboto"/>
              </a:rPr>
              <a:t>Fotografia del potenziamento del tratto tra Barberino di Mugello e Firenze Nord 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53F60D2F-3B8E-494C-8E96-DC9166745432}"/>
              </a:ext>
            </a:extLst>
          </p:cNvPr>
          <p:cNvGrpSpPr/>
          <p:nvPr/>
        </p:nvGrpSpPr>
        <p:grpSpPr>
          <a:xfrm>
            <a:off x="462865" y="1828800"/>
            <a:ext cx="2356536" cy="647613"/>
            <a:chOff x="462865" y="1828800"/>
            <a:chExt cx="2356536" cy="647613"/>
          </a:xfrm>
        </p:grpSpPr>
        <p:sp>
          <p:nvSpPr>
            <p:cNvPr id="5" name="object 16">
              <a:extLst>
                <a:ext uri="{FF2B5EF4-FFF2-40B4-BE49-F238E27FC236}">
                  <a16:creationId xmlns:a16="http://schemas.microsoft.com/office/drawing/2014/main" id="{6F30A73D-5805-CB43-9E3A-37585B1FA0A7}"/>
                </a:ext>
              </a:extLst>
            </p:cNvPr>
            <p:cNvSpPr txBox="1"/>
            <p:nvPr/>
          </p:nvSpPr>
          <p:spPr>
            <a:xfrm>
              <a:off x="762001" y="1828800"/>
              <a:ext cx="2057400" cy="647613"/>
            </a:xfrm>
            <a:prstGeom prst="rect">
              <a:avLst/>
            </a:prstGeom>
          </p:spPr>
          <p:txBody>
            <a:bodyPr vert="horz" wrap="square" lIns="0" tIns="92710" rIns="0" bIns="0" rtlCol="0">
              <a:spAutoFit/>
            </a:bodyPr>
            <a:lstStyle/>
            <a:p>
              <a:pPr marR="5080"/>
              <a:r>
                <a:rPr lang="it-IT" sz="1200" spc="-5" dirty="0">
                  <a:solidFill>
                    <a:srgbClr val="1A72B3"/>
                  </a:solidFill>
                  <a:latin typeface="Roboto"/>
                  <a:cs typeface="Roboto"/>
                </a:rPr>
                <a:t>Realizzazione</a:t>
              </a:r>
              <a:br>
                <a:rPr lang="it-IT" sz="1200" spc="-5" dirty="0">
                  <a:solidFill>
                    <a:srgbClr val="1A72B3"/>
                  </a:solidFill>
                  <a:latin typeface="Roboto"/>
                  <a:cs typeface="Roboto"/>
                </a:rPr>
              </a:br>
              <a:r>
                <a:rPr lang="it-IT" sz="1200" spc="-5" dirty="0">
                  <a:solidFill>
                    <a:srgbClr val="1A72B3"/>
                  </a:solidFill>
                  <a:latin typeface="Roboto"/>
                  <a:cs typeface="Roboto"/>
                </a:rPr>
                <a:t>di una nuova carreggiata</a:t>
              </a:r>
              <a:br>
                <a:rPr lang="it-IT" sz="1200" spc="-5" dirty="0">
                  <a:solidFill>
                    <a:srgbClr val="1A72B3"/>
                  </a:solidFill>
                  <a:latin typeface="Roboto"/>
                  <a:cs typeface="Roboto"/>
                </a:rPr>
              </a:br>
              <a:r>
                <a:rPr lang="it-IT" sz="1200" spc="-5" dirty="0">
                  <a:solidFill>
                    <a:srgbClr val="1A72B3"/>
                  </a:solidFill>
                  <a:latin typeface="Roboto"/>
                  <a:cs typeface="Roboto"/>
                </a:rPr>
                <a:t>sud a 3 corsie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6A94D68-1FB7-A74C-89AD-E12654DC6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865" y="1943100"/>
              <a:ext cx="190500" cy="190500"/>
            </a:xfrm>
            <a:prstGeom prst="rect">
              <a:avLst/>
            </a:prstGeom>
          </p:spPr>
        </p:pic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A13AADB-9656-964D-AE3D-B0F4C1F4C050}"/>
              </a:ext>
            </a:extLst>
          </p:cNvPr>
          <p:cNvGrpSpPr/>
          <p:nvPr/>
        </p:nvGrpSpPr>
        <p:grpSpPr>
          <a:xfrm>
            <a:off x="462865" y="2667000"/>
            <a:ext cx="2356536" cy="1016945"/>
            <a:chOff x="462865" y="2667000"/>
            <a:chExt cx="2356536" cy="1016945"/>
          </a:xfrm>
        </p:grpSpPr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3CD2D0A1-C92F-8845-8D75-122846E84462}"/>
                </a:ext>
              </a:extLst>
            </p:cNvPr>
            <p:cNvSpPr txBox="1"/>
            <p:nvPr/>
          </p:nvSpPr>
          <p:spPr>
            <a:xfrm>
              <a:off x="762001" y="2667000"/>
              <a:ext cx="2057400" cy="1016945"/>
            </a:xfrm>
            <a:prstGeom prst="rect">
              <a:avLst/>
            </a:prstGeom>
          </p:spPr>
          <p:txBody>
            <a:bodyPr vert="horz" wrap="square" lIns="0" tIns="92710" rIns="0" bIns="0" rtlCol="0">
              <a:spAutoFit/>
            </a:bodyPr>
            <a:lstStyle/>
            <a:p>
              <a:pPr marR="5080"/>
              <a:r>
                <a:rPr lang="it-IT" sz="1200" spc="-5" dirty="0">
                  <a:solidFill>
                    <a:srgbClr val="1A72B3"/>
                  </a:solidFill>
                  <a:latin typeface="Roboto"/>
                  <a:cs typeface="Roboto"/>
                </a:rPr>
                <a:t>Riqualifica carreggiate  esistenti da destinare  entrambe al traffico</a:t>
              </a:r>
            </a:p>
            <a:p>
              <a:pPr marR="5080"/>
              <a:r>
                <a:rPr lang="it-IT" sz="1200" spc="-5" dirty="0">
                  <a:solidFill>
                    <a:srgbClr val="1A72B3"/>
                  </a:solidFill>
                  <a:latin typeface="Roboto"/>
                  <a:cs typeface="Roboto"/>
                </a:rPr>
                <a:t>in direzione nord</a:t>
              </a:r>
            </a:p>
            <a:p>
              <a:pPr marR="5080"/>
              <a:endParaRPr lang="it-IT" sz="1200" spc="-5" dirty="0">
                <a:solidFill>
                  <a:srgbClr val="1A72B3"/>
                </a:solidFill>
                <a:latin typeface="Roboto"/>
                <a:cs typeface="Roboto"/>
              </a:endParaRP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E5772B7A-F6E5-BD44-BB34-64BC03B12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865" y="2794763"/>
              <a:ext cx="190500" cy="190500"/>
            </a:xfrm>
            <a:prstGeom prst="rect">
              <a:avLst/>
            </a:prstGeom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4D570442-556F-1C42-9A25-9C05B4A58B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6949" y="1971072"/>
            <a:ext cx="2692400" cy="1371600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F77CD364-D53D-5142-BA8F-7178B70E48B7}"/>
              </a:ext>
            </a:extLst>
          </p:cNvPr>
          <p:cNvSpPr txBox="1"/>
          <p:nvPr/>
        </p:nvSpPr>
        <p:spPr>
          <a:xfrm>
            <a:off x="9651782" y="2062384"/>
            <a:ext cx="1562735" cy="120269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60900"/>
              </a:lnSpc>
              <a:spcBef>
                <a:spcPts val="55"/>
              </a:spcBef>
            </a:pPr>
            <a:r>
              <a:rPr sz="1200" spc="-10" dirty="0">
                <a:solidFill>
                  <a:srgbClr val="231F20"/>
                </a:solidFill>
                <a:latin typeface="Roboto-Light"/>
                <a:cs typeface="Roboto-Light"/>
              </a:rPr>
              <a:t>Riqualifica </a:t>
            </a:r>
            <a:r>
              <a:rPr sz="1200" spc="-5" dirty="0">
                <a:solidFill>
                  <a:srgbClr val="231F20"/>
                </a:solidFill>
                <a:latin typeface="Roboto-Light"/>
                <a:cs typeface="Roboto-Light"/>
              </a:rPr>
              <a:t>A1 </a:t>
            </a:r>
            <a:r>
              <a:rPr sz="1200" spc="-10" dirty="0">
                <a:solidFill>
                  <a:srgbClr val="231F20"/>
                </a:solidFill>
                <a:latin typeface="Roboto-Light"/>
                <a:cs typeface="Roboto-Light"/>
              </a:rPr>
              <a:t>esistente </a:t>
            </a:r>
            <a:r>
              <a:rPr sz="1200" spc="-285" dirty="0">
                <a:solidFill>
                  <a:srgbClr val="231F20"/>
                </a:solidFill>
                <a:latin typeface="Roboto-Light"/>
                <a:cs typeface="Roboto-Light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Roboto-Light"/>
                <a:cs typeface="Roboto-Light"/>
              </a:rPr>
              <a:t>Nuova Carreggiata Sud </a:t>
            </a:r>
            <a:r>
              <a:rPr sz="1200" spc="-280" dirty="0">
                <a:solidFill>
                  <a:srgbClr val="231F20"/>
                </a:solidFill>
                <a:latin typeface="Roboto-Light"/>
                <a:cs typeface="Roboto-Light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Roboto-Light"/>
                <a:cs typeface="Roboto-Light"/>
              </a:rPr>
              <a:t>Galleria</a:t>
            </a:r>
            <a:endParaRPr sz="1200" dirty="0">
              <a:latin typeface="Roboto-Light"/>
              <a:cs typeface="Roboto-Light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spc="-10" dirty="0">
                <a:solidFill>
                  <a:srgbClr val="231F20"/>
                </a:solidFill>
                <a:latin typeface="Roboto-Light"/>
                <a:cs typeface="Roboto-Light"/>
              </a:rPr>
              <a:t>Viadotto</a:t>
            </a:r>
            <a:endParaRPr sz="1200" dirty="0">
              <a:latin typeface="Roboto-Light"/>
              <a:cs typeface="Roboto-Light"/>
            </a:endParaRPr>
          </a:p>
        </p:txBody>
      </p:sp>
      <p:sp>
        <p:nvSpPr>
          <p:cNvPr id="16" name="bg object 16">
            <a:extLst>
              <a:ext uri="{FF2B5EF4-FFF2-40B4-BE49-F238E27FC236}">
                <a16:creationId xmlns:a16="http://schemas.microsoft.com/office/drawing/2014/main" id="{54F92AE7-BFE3-C74B-A9C3-012CBB5E986C}"/>
              </a:ext>
            </a:extLst>
          </p:cNvPr>
          <p:cNvSpPr/>
          <p:nvPr/>
        </p:nvSpPr>
        <p:spPr>
          <a:xfrm>
            <a:off x="2074581" y="5395399"/>
            <a:ext cx="1801495" cy="998219"/>
          </a:xfrm>
          <a:custGeom>
            <a:avLst/>
            <a:gdLst/>
            <a:ahLst/>
            <a:cxnLst/>
            <a:rect l="l" t="t" r="r" b="b"/>
            <a:pathLst>
              <a:path w="1801495" h="998220">
                <a:moveTo>
                  <a:pt x="1630133" y="997686"/>
                </a:moveTo>
                <a:lnTo>
                  <a:pt x="170891" y="997686"/>
                </a:lnTo>
                <a:lnTo>
                  <a:pt x="125459" y="991582"/>
                </a:lnTo>
                <a:lnTo>
                  <a:pt x="84636" y="974356"/>
                </a:lnTo>
                <a:lnTo>
                  <a:pt x="50050" y="947637"/>
                </a:lnTo>
                <a:lnTo>
                  <a:pt x="23330" y="913053"/>
                </a:lnTo>
                <a:lnTo>
                  <a:pt x="6103" y="872234"/>
                </a:lnTo>
                <a:lnTo>
                  <a:pt x="0" y="826808"/>
                </a:lnTo>
                <a:lnTo>
                  <a:pt x="0" y="170878"/>
                </a:lnTo>
                <a:lnTo>
                  <a:pt x="6103" y="125452"/>
                </a:lnTo>
                <a:lnTo>
                  <a:pt x="23330" y="84632"/>
                </a:lnTo>
                <a:lnTo>
                  <a:pt x="50050" y="50049"/>
                </a:lnTo>
                <a:lnTo>
                  <a:pt x="84636" y="23329"/>
                </a:lnTo>
                <a:lnTo>
                  <a:pt x="125459" y="6103"/>
                </a:lnTo>
                <a:lnTo>
                  <a:pt x="170891" y="0"/>
                </a:lnTo>
                <a:lnTo>
                  <a:pt x="1630133" y="0"/>
                </a:lnTo>
                <a:lnTo>
                  <a:pt x="1675560" y="6103"/>
                </a:lnTo>
                <a:lnTo>
                  <a:pt x="1716379" y="23329"/>
                </a:lnTo>
                <a:lnTo>
                  <a:pt x="1750963" y="50049"/>
                </a:lnTo>
                <a:lnTo>
                  <a:pt x="1777682" y="84632"/>
                </a:lnTo>
                <a:lnTo>
                  <a:pt x="1794908" y="125452"/>
                </a:lnTo>
                <a:lnTo>
                  <a:pt x="1801012" y="170878"/>
                </a:lnTo>
                <a:lnTo>
                  <a:pt x="1801012" y="826808"/>
                </a:lnTo>
                <a:lnTo>
                  <a:pt x="1794908" y="872234"/>
                </a:lnTo>
                <a:lnTo>
                  <a:pt x="1777682" y="913053"/>
                </a:lnTo>
                <a:lnTo>
                  <a:pt x="1750963" y="947637"/>
                </a:lnTo>
                <a:lnTo>
                  <a:pt x="1716379" y="974356"/>
                </a:lnTo>
                <a:lnTo>
                  <a:pt x="1675560" y="991582"/>
                </a:lnTo>
                <a:lnTo>
                  <a:pt x="1630133" y="997686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 w="25400">
            <a:solidFill>
              <a:srgbClr val="F48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0E7A03F4-9486-B34E-B6D6-B346ED6D38E9}"/>
              </a:ext>
            </a:extLst>
          </p:cNvPr>
          <p:cNvSpPr txBox="1"/>
          <p:nvPr/>
        </p:nvSpPr>
        <p:spPr>
          <a:xfrm>
            <a:off x="2283513" y="5410447"/>
            <a:ext cx="1381760" cy="95631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065" marR="5080" indent="635" algn="ctr">
              <a:lnSpc>
                <a:spcPts val="1190"/>
              </a:lnSpc>
              <a:spcBef>
                <a:spcPts val="345"/>
              </a:spcBef>
            </a:pPr>
            <a:r>
              <a:rPr sz="1200" b="1" dirty="0">
                <a:solidFill>
                  <a:srgbClr val="585B5C"/>
                </a:solidFill>
                <a:latin typeface="Roboto"/>
                <a:cs typeface="Roboto"/>
              </a:rPr>
              <a:t>AdS</a:t>
            </a:r>
            <a:r>
              <a:rPr sz="1200" b="1" spc="-35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585B5C"/>
                </a:solidFill>
                <a:latin typeface="Roboto"/>
                <a:cs typeface="Roboto"/>
              </a:rPr>
              <a:t>Bellosguardo </a:t>
            </a:r>
            <a:r>
              <a:rPr sz="1000" spc="-10" dirty="0">
                <a:solidFill>
                  <a:srgbClr val="585B5C"/>
                </a:solidFill>
                <a:latin typeface="Roboto"/>
                <a:cs typeface="Roboto"/>
              </a:rPr>
              <a:t>L'area</a:t>
            </a:r>
            <a:r>
              <a:rPr sz="1000" spc="-25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585B5C"/>
                </a:solidFill>
                <a:latin typeface="Roboto"/>
                <a:cs typeface="Roboto"/>
              </a:rPr>
              <a:t>di</a:t>
            </a:r>
            <a:r>
              <a:rPr sz="1000" spc="-5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000" spc="-10" dirty="0">
                <a:solidFill>
                  <a:srgbClr val="585B5C"/>
                </a:solidFill>
                <a:latin typeface="Roboto"/>
                <a:cs typeface="Roboto"/>
              </a:rPr>
              <a:t>servizio, realizzata</a:t>
            </a:r>
            <a:r>
              <a:rPr sz="1000" spc="-20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585B5C"/>
                </a:solidFill>
                <a:latin typeface="Roboto"/>
                <a:cs typeface="Roboto"/>
              </a:rPr>
              <a:t>con</a:t>
            </a:r>
            <a:r>
              <a:rPr sz="1000" spc="-20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585B5C"/>
                </a:solidFill>
                <a:latin typeface="Roboto"/>
                <a:cs typeface="Roboto"/>
              </a:rPr>
              <a:t>i</a:t>
            </a:r>
            <a:r>
              <a:rPr sz="1000" spc="-10" dirty="0">
                <a:solidFill>
                  <a:srgbClr val="585B5C"/>
                </a:solidFill>
                <a:latin typeface="Roboto"/>
                <a:cs typeface="Roboto"/>
              </a:rPr>
              <a:t> materiali </a:t>
            </a:r>
            <a:r>
              <a:rPr sz="1000" dirty="0">
                <a:solidFill>
                  <a:srgbClr val="585B5C"/>
                </a:solidFill>
                <a:latin typeface="Roboto"/>
                <a:cs typeface="Roboto"/>
              </a:rPr>
              <a:t>di</a:t>
            </a:r>
            <a:r>
              <a:rPr sz="1000" spc="-15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000" spc="-10" dirty="0">
                <a:solidFill>
                  <a:srgbClr val="585B5C"/>
                </a:solidFill>
                <a:latin typeface="Roboto"/>
                <a:cs typeface="Roboto"/>
              </a:rPr>
              <a:t>risulta</a:t>
            </a:r>
            <a:r>
              <a:rPr sz="1000" spc="-20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585B5C"/>
                </a:solidFill>
                <a:latin typeface="Roboto"/>
                <a:cs typeface="Roboto"/>
              </a:rPr>
              <a:t>dello</a:t>
            </a:r>
            <a:r>
              <a:rPr sz="1000" spc="-15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000" spc="-10" dirty="0">
                <a:solidFill>
                  <a:srgbClr val="585B5C"/>
                </a:solidFill>
                <a:latin typeface="Roboto"/>
                <a:cs typeface="Roboto"/>
              </a:rPr>
              <a:t>scavo, </a:t>
            </a:r>
            <a:r>
              <a:rPr sz="1000" dirty="0">
                <a:solidFill>
                  <a:srgbClr val="585B5C"/>
                </a:solidFill>
                <a:latin typeface="Roboto"/>
                <a:cs typeface="Roboto"/>
              </a:rPr>
              <a:t>sarà</a:t>
            </a:r>
            <a:r>
              <a:rPr sz="1000" spc="-25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585B5C"/>
                </a:solidFill>
                <a:latin typeface="Roboto"/>
                <a:cs typeface="Roboto"/>
              </a:rPr>
              <a:t>tra</a:t>
            </a:r>
            <a:r>
              <a:rPr sz="1000" spc="-20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585B5C"/>
                </a:solidFill>
                <a:latin typeface="Roboto"/>
                <a:cs typeface="Roboto"/>
              </a:rPr>
              <a:t>le</a:t>
            </a:r>
            <a:r>
              <a:rPr sz="1000" spc="-25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585B5C"/>
                </a:solidFill>
                <a:latin typeface="Roboto"/>
                <a:cs typeface="Roboto"/>
              </a:rPr>
              <a:t>più</a:t>
            </a:r>
            <a:r>
              <a:rPr sz="1000" spc="-20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000" spc="-10" dirty="0">
                <a:solidFill>
                  <a:srgbClr val="585B5C"/>
                </a:solidFill>
                <a:latin typeface="Roboto"/>
                <a:cs typeface="Roboto"/>
              </a:rPr>
              <a:t>grandi </a:t>
            </a:r>
            <a:r>
              <a:rPr sz="1000" dirty="0">
                <a:solidFill>
                  <a:srgbClr val="585B5C"/>
                </a:solidFill>
                <a:latin typeface="Roboto"/>
                <a:cs typeface="Roboto"/>
              </a:rPr>
              <a:t>della</a:t>
            </a:r>
            <a:r>
              <a:rPr sz="1000" spc="-30" dirty="0">
                <a:solidFill>
                  <a:srgbClr val="585B5C"/>
                </a:solidFill>
                <a:latin typeface="Roboto"/>
                <a:cs typeface="Roboto"/>
              </a:rPr>
              <a:t> </a:t>
            </a:r>
            <a:r>
              <a:rPr sz="1000" spc="-20" dirty="0">
                <a:solidFill>
                  <a:srgbClr val="585B5C"/>
                </a:solidFill>
                <a:latin typeface="Roboto"/>
                <a:cs typeface="Roboto"/>
              </a:rPr>
              <a:t>rete</a:t>
            </a:r>
            <a:endParaRPr sz="1000" dirty="0">
              <a:latin typeface="Roboto"/>
              <a:cs typeface="Roboto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FC7C8EA6-B889-1942-8AA9-60C160C94CE1}"/>
              </a:ext>
            </a:extLst>
          </p:cNvPr>
          <p:cNvSpPr txBox="1">
            <a:spLocks/>
          </p:cNvSpPr>
          <p:nvPr/>
        </p:nvSpPr>
        <p:spPr>
          <a:xfrm>
            <a:off x="11908971" y="6552426"/>
            <a:ext cx="1524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1F3344"/>
                </a:solidFill>
                <a:latin typeface="Roboto-Black"/>
                <a:ea typeface="+mj-ea"/>
                <a:cs typeface="Roboto-Black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it-IT" sz="1200" kern="0" spc="-15" dirty="0">
                <a:solidFill>
                  <a:srgbClr val="1A72B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32185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45474" y="497588"/>
            <a:ext cx="35858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GALLERIA</a:t>
            </a:r>
            <a:r>
              <a:rPr spc="-6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SANTA</a:t>
            </a:r>
            <a:r>
              <a:rPr spc="-5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LUCIA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542299" y="1154236"/>
            <a:ext cx="4864100" cy="16376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L’opera</a:t>
            </a:r>
            <a:r>
              <a:rPr sz="1600" spc="-4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che</a:t>
            </a:r>
            <a:r>
              <a:rPr sz="1600" spc="-3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caratterizza</a:t>
            </a:r>
            <a:r>
              <a:rPr sz="1600" spc="-3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principalmente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  <a:p>
            <a:pPr marL="12700" marR="5080">
              <a:lnSpc>
                <a:spcPct val="104200"/>
              </a:lnSpc>
            </a:pPr>
            <a:r>
              <a:rPr sz="1600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la</a:t>
            </a:r>
            <a:r>
              <a:rPr sz="1600" spc="-2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realizzazione</a:t>
            </a:r>
            <a:r>
              <a:rPr sz="1600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del</a:t>
            </a:r>
            <a:r>
              <a:rPr sz="1600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nuovo</a:t>
            </a:r>
            <a:r>
              <a:rPr sz="1600" spc="-2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tratto</a:t>
            </a:r>
            <a:r>
              <a:rPr sz="1600" spc="-2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di</a:t>
            </a:r>
            <a:r>
              <a:rPr sz="1600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Autostrada</a:t>
            </a:r>
            <a:r>
              <a:rPr sz="1600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del</a:t>
            </a:r>
            <a:r>
              <a:rPr sz="1600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Sole </a:t>
            </a:r>
            <a:r>
              <a:rPr sz="1600" spc="-38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è</a:t>
            </a:r>
            <a:r>
              <a:rPr sz="1600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la</a:t>
            </a:r>
            <a:r>
              <a:rPr sz="1600" spc="-2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Galleria</a:t>
            </a:r>
            <a:r>
              <a:rPr sz="1600" b="1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b="1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S.</a:t>
            </a:r>
            <a:r>
              <a:rPr sz="1600" b="1" spc="-2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Lucia</a:t>
            </a:r>
            <a:r>
              <a:rPr sz="16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–</a:t>
            </a:r>
            <a:r>
              <a:rPr sz="1600" spc="-3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b="1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la</a:t>
            </a:r>
            <a:r>
              <a:rPr sz="1600" b="1" spc="-2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più</a:t>
            </a:r>
            <a:r>
              <a:rPr sz="1600" b="1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lunga</a:t>
            </a:r>
            <a:r>
              <a:rPr sz="1600" b="1" spc="-2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galleria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a</a:t>
            </a:r>
            <a:r>
              <a:rPr sz="1600" b="1" spc="-3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3</a:t>
            </a:r>
            <a:r>
              <a:rPr sz="1600" b="1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corsie</a:t>
            </a:r>
            <a:r>
              <a:rPr sz="1600" b="1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realizzata</a:t>
            </a:r>
            <a:r>
              <a:rPr sz="1600" b="1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b="1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in</a:t>
            </a:r>
            <a:r>
              <a:rPr sz="1600" b="1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Europa</a:t>
            </a:r>
            <a:r>
              <a:rPr sz="1600" b="1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(circa</a:t>
            </a:r>
            <a:r>
              <a:rPr sz="1600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7.750</a:t>
            </a:r>
            <a:r>
              <a:rPr sz="1600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m)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  <a:p>
            <a:pPr marL="124460">
              <a:lnSpc>
                <a:spcPct val="100000"/>
              </a:lnSpc>
              <a:spcBef>
                <a:spcPts val="1235"/>
              </a:spcBef>
            </a:pPr>
            <a:r>
              <a:rPr lang="it-IT" sz="12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 </a:t>
            </a:r>
            <a:r>
              <a:rPr sz="1200" spc="-10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Dotata</a:t>
            </a:r>
            <a:r>
              <a:rPr sz="1200" spc="-3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di</a:t>
            </a:r>
            <a:r>
              <a:rPr sz="1200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avanzati</a:t>
            </a:r>
            <a:r>
              <a:rPr sz="1200" b="1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sistemi</a:t>
            </a:r>
            <a:r>
              <a:rPr sz="1200" b="1" spc="-2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high-tech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  <a:p>
            <a:pPr marL="137160">
              <a:lnSpc>
                <a:spcPct val="100000"/>
              </a:lnSpc>
              <a:spcBef>
                <a:spcPts val="655"/>
              </a:spcBef>
            </a:pPr>
            <a:r>
              <a:rPr lang="it-IT" sz="12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 </a:t>
            </a:r>
            <a:r>
              <a:rPr sz="1200" spc="-10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Scavata</a:t>
            </a:r>
            <a:r>
              <a:rPr sz="1200" spc="-2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con</a:t>
            </a:r>
            <a:r>
              <a:rPr sz="1200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l’ausilio</a:t>
            </a:r>
            <a:r>
              <a:rPr sz="1200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della</a:t>
            </a:r>
            <a:r>
              <a:rPr sz="1200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fresa</a:t>
            </a:r>
            <a:r>
              <a:rPr sz="12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TBM</a:t>
            </a:r>
            <a:r>
              <a:rPr sz="12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più</a:t>
            </a:r>
            <a:r>
              <a:rPr sz="12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grande</a:t>
            </a:r>
            <a:r>
              <a:rPr sz="12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mai</a:t>
            </a:r>
            <a:r>
              <a:rPr sz="12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b="1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utilizzata</a:t>
            </a:r>
            <a:r>
              <a:rPr sz="12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b="1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in</a:t>
            </a:r>
            <a:r>
              <a:rPr sz="12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UE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67F028-CBBD-524E-B4BD-EFD65858F8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82" y="1047370"/>
            <a:ext cx="1168400" cy="11684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DCF9B9A-AF60-FE44-9E1D-043F94DF06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047370"/>
            <a:ext cx="1168400" cy="11684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D4696A9-756A-7848-A8CB-D7CAA9B25A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2716143"/>
            <a:ext cx="1168400" cy="11684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95363CFD-07EF-2440-A660-C8487AF456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289" y="4470400"/>
            <a:ext cx="1168400" cy="1168400"/>
          </a:xfrm>
          <a:prstGeom prst="rect">
            <a:avLst/>
          </a:prstGeom>
        </p:spPr>
      </p:pic>
      <p:sp>
        <p:nvSpPr>
          <p:cNvPr id="24" name="object 2">
            <a:extLst>
              <a:ext uri="{FF2B5EF4-FFF2-40B4-BE49-F238E27FC236}">
                <a16:creationId xmlns:a16="http://schemas.microsoft.com/office/drawing/2014/main" id="{9FEFABEC-13D5-C44F-83AC-B7425A73B586}"/>
              </a:ext>
            </a:extLst>
          </p:cNvPr>
          <p:cNvSpPr txBox="1"/>
          <p:nvPr/>
        </p:nvSpPr>
        <p:spPr>
          <a:xfrm>
            <a:off x="7873156" y="1177926"/>
            <a:ext cx="4084320" cy="1269643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Nella stessa area </a:t>
            </a:r>
            <a:r>
              <a:rPr lang="it-IT" sz="1600" dirty="0">
                <a:solidFill>
                  <a:srgbClr val="273444"/>
                </a:solidFill>
                <a:latin typeface="Roboto"/>
                <a:cs typeface="Roboto"/>
              </a:rPr>
              <a:t>è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previsto </a:t>
            </a:r>
            <a:r>
              <a:rPr lang="it-IT" sz="1600" spc="-5" dirty="0">
                <a:solidFill>
                  <a:srgbClr val="273444"/>
                </a:solidFill>
                <a:latin typeface="Roboto"/>
                <a:cs typeface="Roboto"/>
              </a:rPr>
              <a:t>un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importante </a:t>
            </a:r>
            <a:r>
              <a:rPr lang="it-IT" sz="1600" b="1" spc="-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progetto</a:t>
            </a:r>
            <a:r>
              <a:rPr lang="it-IT" sz="1600" b="1" spc="-3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5" dirty="0">
                <a:solidFill>
                  <a:srgbClr val="273444"/>
                </a:solidFill>
                <a:latin typeface="Roboto"/>
                <a:cs typeface="Roboto"/>
              </a:rPr>
              <a:t>di</a:t>
            </a:r>
            <a:r>
              <a:rPr lang="it-IT" sz="1600" b="1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dirty="0">
                <a:solidFill>
                  <a:srgbClr val="273444"/>
                </a:solidFill>
                <a:latin typeface="Roboto"/>
                <a:cs typeface="Roboto"/>
              </a:rPr>
              <a:t>riqualificazione che prevede un’area verde </a:t>
            </a:r>
            <a:r>
              <a:rPr lang="it-IT" sz="1600" spc="-5" dirty="0">
                <a:solidFill>
                  <a:srgbClr val="273444"/>
                </a:solidFill>
                <a:latin typeface="Roboto"/>
                <a:cs typeface="Roboto"/>
              </a:rPr>
              <a:t>di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circa </a:t>
            </a:r>
            <a:r>
              <a:rPr lang="it-IT" sz="1600" b="1" spc="-5" dirty="0">
                <a:solidFill>
                  <a:srgbClr val="273444"/>
                </a:solidFill>
                <a:latin typeface="Roboto"/>
                <a:cs typeface="Roboto"/>
              </a:rPr>
              <a:t>36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ettari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, realizzato con </a:t>
            </a:r>
            <a:r>
              <a:rPr lang="it-IT" sz="1600" spc="-5" dirty="0">
                <a:solidFill>
                  <a:srgbClr val="273444"/>
                </a:solidFill>
                <a:latin typeface="Roboto"/>
                <a:cs typeface="Roboto"/>
              </a:rPr>
              <a:t>il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supporto </a:t>
            </a:r>
            <a:r>
              <a:rPr lang="it-IT" sz="1600" spc="-38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del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gruppo scientifico IRSA-CNR </a:t>
            </a:r>
            <a:r>
              <a:rPr lang="it-IT" sz="1600" b="1" dirty="0">
                <a:solidFill>
                  <a:srgbClr val="273444"/>
                </a:solidFill>
                <a:latin typeface="Roboto"/>
                <a:cs typeface="Roboto"/>
              </a:rPr>
              <a:t>e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Università </a:t>
            </a:r>
            <a:r>
              <a:rPr lang="it-IT" sz="1600" b="1" spc="-39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Bicocca</a:t>
            </a:r>
            <a:r>
              <a:rPr lang="it-IT" sz="1600" b="1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5" dirty="0">
                <a:solidFill>
                  <a:srgbClr val="273444"/>
                </a:solidFill>
                <a:latin typeface="Roboto"/>
                <a:cs typeface="Roboto"/>
              </a:rPr>
              <a:t>di</a:t>
            </a:r>
            <a:r>
              <a:rPr lang="it-IT" sz="1600" b="1" spc="-2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Milano</a:t>
            </a:r>
            <a:endParaRPr lang="it-IT" sz="1600" dirty="0">
              <a:solidFill>
                <a:srgbClr val="273444"/>
              </a:solidFill>
              <a:latin typeface="Roboto"/>
              <a:cs typeface="Roboto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9021E74D-8523-CB49-A320-C1786919002C}"/>
              </a:ext>
            </a:extLst>
          </p:cNvPr>
          <p:cNvSpPr txBox="1"/>
          <p:nvPr/>
        </p:nvSpPr>
        <p:spPr>
          <a:xfrm>
            <a:off x="7873156" y="2864650"/>
            <a:ext cx="4084320" cy="1269643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97790">
              <a:lnSpc>
                <a:spcPct val="104200"/>
              </a:lnSpc>
            </a:pP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Massima</a:t>
            </a:r>
            <a:r>
              <a:rPr lang="it-IT" sz="1600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attenzione alla tutela</a:t>
            </a:r>
            <a:r>
              <a:rPr lang="it-IT" sz="1600" b="1" spc="-3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delle</a:t>
            </a:r>
            <a:r>
              <a:rPr lang="it-IT" sz="1600" b="1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acque, a partire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dalla scelta di uno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scavo </a:t>
            </a:r>
            <a:r>
              <a:rPr lang="it-IT" sz="1600" b="1" spc="-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meccanizzato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 e per</a:t>
            </a:r>
            <a:r>
              <a:rPr lang="it-IT" sz="1600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5" dirty="0">
                <a:solidFill>
                  <a:srgbClr val="273444"/>
                </a:solidFill>
                <a:latin typeface="Roboto"/>
                <a:cs typeface="Roboto"/>
              </a:rPr>
              <a:t>le</a:t>
            </a:r>
            <a:r>
              <a:rPr lang="it-IT" sz="1600" spc="-2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opere</a:t>
            </a:r>
            <a:r>
              <a:rPr lang="it-IT" sz="1600" b="1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5" dirty="0">
                <a:solidFill>
                  <a:srgbClr val="273444"/>
                </a:solidFill>
                <a:latin typeface="Roboto"/>
                <a:cs typeface="Roboto"/>
              </a:rPr>
              <a:t>di</a:t>
            </a:r>
            <a:r>
              <a:rPr lang="it-IT" sz="1600" b="1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raccolta</a:t>
            </a:r>
            <a:endParaRPr lang="it-IT" sz="1600" dirty="0">
              <a:solidFill>
                <a:srgbClr val="273444"/>
              </a:solidFill>
              <a:latin typeface="Roboto"/>
              <a:cs typeface="Roboto"/>
            </a:endParaRPr>
          </a:p>
          <a:p>
            <a:pPr marL="12700" marR="21590">
              <a:lnSpc>
                <a:spcPct val="104200"/>
              </a:lnSpc>
            </a:pPr>
            <a:r>
              <a:rPr lang="it-IT" sz="1600" b="1" dirty="0">
                <a:solidFill>
                  <a:srgbClr val="273444"/>
                </a:solidFill>
                <a:latin typeface="Roboto"/>
                <a:cs typeface="Roboto"/>
              </a:rPr>
              <a:t>e</a:t>
            </a:r>
            <a:r>
              <a:rPr lang="it-IT" sz="1600" b="1" spc="-3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filtrazione</a:t>
            </a:r>
            <a:r>
              <a:rPr lang="it-IT" sz="1600" b="1" spc="-3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delle</a:t>
            </a:r>
            <a:r>
              <a:rPr lang="it-IT" sz="1600" b="1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acque</a:t>
            </a:r>
            <a:r>
              <a:rPr lang="it-IT" sz="1600" b="1" spc="-30" dirty="0">
                <a:solidFill>
                  <a:srgbClr val="273444"/>
                </a:solidFill>
                <a:latin typeface="Roboto"/>
                <a:cs typeface="Roboto"/>
              </a:rPr>
              <a:t>,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per la salvaguardia de</a:t>
            </a:r>
            <a:r>
              <a:rPr lang="it-IT" sz="1600" b="1" spc="-10" dirty="0">
                <a:solidFill>
                  <a:srgbClr val="273444"/>
                </a:solidFill>
                <a:latin typeface="Roboto"/>
              </a:rPr>
              <a:t>i corsi d’acqua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prossimi</a:t>
            </a:r>
            <a:r>
              <a:rPr lang="it-IT" sz="1600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5" dirty="0">
                <a:solidFill>
                  <a:srgbClr val="273444"/>
                </a:solidFill>
                <a:latin typeface="Roboto"/>
                <a:cs typeface="Roboto"/>
              </a:rPr>
              <a:t>ai</a:t>
            </a:r>
            <a:r>
              <a:rPr lang="it-IT" sz="1600" spc="-2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cantieri</a:t>
            </a:r>
            <a:endParaRPr lang="it-IT" sz="1600" dirty="0">
              <a:solidFill>
                <a:srgbClr val="273444"/>
              </a:solidFill>
              <a:latin typeface="Roboto"/>
              <a:cs typeface="Roboto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91E235AC-DFF3-E141-9F42-6169C7DF03C2}"/>
              </a:ext>
            </a:extLst>
          </p:cNvPr>
          <p:cNvSpPr txBox="1"/>
          <p:nvPr/>
        </p:nvSpPr>
        <p:spPr>
          <a:xfrm>
            <a:off x="7873156" y="4550114"/>
            <a:ext cx="4084320" cy="152573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803910">
              <a:lnSpc>
                <a:spcPct val="104200"/>
              </a:lnSpc>
              <a:spcBef>
                <a:spcPts val="5"/>
              </a:spcBef>
            </a:pP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Con l’apertura della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galleria </a:t>
            </a:r>
            <a:r>
              <a:rPr lang="it-IT" sz="1600" b="1" spc="-5" dirty="0">
                <a:solidFill>
                  <a:srgbClr val="273444"/>
                </a:solidFill>
                <a:latin typeface="Roboto"/>
                <a:cs typeface="Roboto"/>
              </a:rPr>
              <a:t>S.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Lucia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, </a:t>
            </a:r>
            <a:r>
              <a:rPr lang="it-IT" sz="1600" spc="-38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5" dirty="0">
                <a:solidFill>
                  <a:srgbClr val="273444"/>
                </a:solidFill>
                <a:latin typeface="Roboto"/>
                <a:cs typeface="Roboto"/>
              </a:rPr>
              <a:t>il</a:t>
            </a:r>
            <a:r>
              <a:rPr lang="it-IT" sz="1600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traffico</a:t>
            </a:r>
            <a:r>
              <a:rPr lang="it-IT" sz="1600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5" dirty="0">
                <a:solidFill>
                  <a:srgbClr val="273444"/>
                </a:solidFill>
                <a:latin typeface="Roboto"/>
                <a:cs typeface="Roboto"/>
              </a:rPr>
              <a:t>in</a:t>
            </a:r>
            <a:r>
              <a:rPr lang="it-IT" sz="1600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direzione</a:t>
            </a:r>
            <a:r>
              <a:rPr lang="it-IT" sz="1600" spc="-3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Sud</a:t>
            </a:r>
            <a:r>
              <a:rPr lang="it-IT" sz="1600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viene</a:t>
            </a:r>
            <a:r>
              <a:rPr lang="it-IT" sz="1600" spc="-3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spostato</a:t>
            </a:r>
            <a:r>
              <a:rPr lang="it-IT" sz="1600" spc="-3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5" dirty="0">
                <a:solidFill>
                  <a:srgbClr val="273444"/>
                </a:solidFill>
                <a:latin typeface="Roboto"/>
                <a:cs typeface="Roboto"/>
              </a:rPr>
              <a:t>in</a:t>
            </a:r>
            <a:r>
              <a:rPr lang="it-IT" sz="1600" spc="-3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sotterraneo, </a:t>
            </a:r>
            <a:r>
              <a:rPr lang="it-IT" sz="1600" spc="-38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generando</a:t>
            </a:r>
            <a:r>
              <a:rPr lang="it-IT" sz="1600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5" dirty="0">
                <a:solidFill>
                  <a:srgbClr val="273444"/>
                </a:solidFill>
                <a:latin typeface="Roboto"/>
                <a:cs typeface="Roboto"/>
              </a:rPr>
              <a:t>un</a:t>
            </a:r>
            <a:r>
              <a:rPr lang="it-IT" sz="1600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effetto</a:t>
            </a:r>
            <a:r>
              <a:rPr lang="it-IT" sz="1600" spc="-2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spc="-10" dirty="0">
                <a:solidFill>
                  <a:srgbClr val="273444"/>
                </a:solidFill>
                <a:latin typeface="Roboto"/>
                <a:cs typeface="Roboto"/>
              </a:rPr>
              <a:t>immediato</a:t>
            </a:r>
            <a:endParaRPr lang="it-IT" sz="1600" dirty="0">
              <a:solidFill>
                <a:srgbClr val="273444"/>
              </a:solidFill>
              <a:latin typeface="Roboto"/>
              <a:cs typeface="Roboto"/>
            </a:endParaRPr>
          </a:p>
          <a:p>
            <a:pPr marL="12700" marR="773430">
              <a:lnSpc>
                <a:spcPct val="104200"/>
              </a:lnSpc>
            </a:pPr>
            <a:r>
              <a:rPr lang="it-IT" sz="1600" spc="-5" dirty="0">
                <a:solidFill>
                  <a:srgbClr val="273444"/>
                </a:solidFill>
                <a:latin typeface="Roboto"/>
                <a:cs typeface="Roboto"/>
              </a:rPr>
              <a:t>di</a:t>
            </a:r>
            <a:r>
              <a:rPr lang="it-IT" sz="1600" spc="-4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riduzione</a:t>
            </a:r>
            <a:r>
              <a:rPr lang="it-IT" sz="1600" b="1" spc="-3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dell’inquinamento acustico, </a:t>
            </a:r>
            <a:r>
              <a:rPr lang="it-IT" sz="1600" b="1" spc="-38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pari</a:t>
            </a:r>
            <a:r>
              <a:rPr lang="it-IT" sz="1600" b="1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dirty="0">
                <a:solidFill>
                  <a:srgbClr val="273444"/>
                </a:solidFill>
                <a:latin typeface="Roboto"/>
                <a:cs typeface="Roboto"/>
              </a:rPr>
              <a:t>a</a:t>
            </a:r>
            <a:r>
              <a:rPr lang="it-IT" sz="1600" b="1" spc="-20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circa</a:t>
            </a:r>
            <a:r>
              <a:rPr lang="it-IT" sz="1600" b="1" spc="-25" dirty="0">
                <a:solidFill>
                  <a:srgbClr val="273444"/>
                </a:solidFill>
                <a:latin typeface="Roboto"/>
                <a:cs typeface="Roboto"/>
              </a:rPr>
              <a:t> </a:t>
            </a:r>
            <a:r>
              <a:rPr lang="it-IT" sz="1600" b="1" spc="-10" dirty="0">
                <a:solidFill>
                  <a:srgbClr val="273444"/>
                </a:solidFill>
                <a:latin typeface="Roboto"/>
                <a:cs typeface="Roboto"/>
              </a:rPr>
              <a:t>-3dBA</a:t>
            </a:r>
            <a:endParaRPr lang="it-IT" sz="1600" dirty="0">
              <a:solidFill>
                <a:srgbClr val="273444"/>
              </a:solidFill>
              <a:latin typeface="Roboto"/>
              <a:cs typeface="Roboto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7ADAA0-CB03-7740-BE3E-DE26BE3DFA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382" y="2366250"/>
            <a:ext cx="190500" cy="1905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BE83E23-367E-2448-B619-B3DCBC6E95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382" y="2620893"/>
            <a:ext cx="190500" cy="190500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DF1C5482-686F-CB4F-A362-66C4335A18F9}"/>
              </a:ext>
            </a:extLst>
          </p:cNvPr>
          <p:cNvGrpSpPr/>
          <p:nvPr/>
        </p:nvGrpSpPr>
        <p:grpSpPr>
          <a:xfrm>
            <a:off x="11778343" y="6444343"/>
            <a:ext cx="413657" cy="413657"/>
            <a:chOff x="3173187" y="3717472"/>
            <a:chExt cx="413657" cy="413657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B607F60A-F955-934A-A128-66229C970FBB}"/>
                </a:ext>
              </a:extLst>
            </p:cNvPr>
            <p:cNvSpPr/>
            <p:nvPr/>
          </p:nvSpPr>
          <p:spPr>
            <a:xfrm>
              <a:off x="3173187" y="3717472"/>
              <a:ext cx="413657" cy="413657"/>
            </a:xfrm>
            <a:prstGeom prst="rect">
              <a:avLst/>
            </a:prstGeom>
            <a:solidFill>
              <a:srgbClr val="1A7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FF1965BA-6E09-8A40-B867-1E3DA7A917CA}"/>
                </a:ext>
              </a:extLst>
            </p:cNvPr>
            <p:cNvSpPr txBox="1">
              <a:spLocks/>
            </p:cNvSpPr>
            <p:nvPr/>
          </p:nvSpPr>
          <p:spPr>
            <a:xfrm>
              <a:off x="3303815" y="3825555"/>
              <a:ext cx="15240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500" b="1" i="0">
                  <a:solidFill>
                    <a:srgbClr val="1F3344"/>
                  </a:solidFill>
                  <a:latin typeface="Roboto-Black"/>
                  <a:ea typeface="+mj-ea"/>
                  <a:cs typeface="Roboto-Black"/>
                </a:defRPr>
              </a:lvl1pPr>
            </a:lstStyle>
            <a:p>
              <a:pPr marL="12700" algn="ctr">
                <a:spcBef>
                  <a:spcPts val="100"/>
                </a:spcBef>
              </a:pPr>
              <a:r>
                <a:rPr lang="it-IT" sz="1200" kern="0" spc="-15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001C1AA9-D3D1-6C43-B05E-5FC5CB6726E8}"/>
              </a:ext>
            </a:extLst>
          </p:cNvPr>
          <p:cNvSpPr txBox="1">
            <a:spLocks/>
          </p:cNvSpPr>
          <p:nvPr/>
        </p:nvSpPr>
        <p:spPr>
          <a:xfrm>
            <a:off x="445474" y="497588"/>
            <a:ext cx="358584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1F3344"/>
                </a:solidFill>
                <a:latin typeface="Roboto-Black"/>
                <a:ea typeface="+mj-ea"/>
                <a:cs typeface="Roboto-Black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it-IT" kern="0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PIANO INDUSTRIALE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A2D9BBA-7879-464C-BB2B-9F3207BBD2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0"/>
            <a:ext cx="4876800" cy="47371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395EC81-C20B-C944-8952-AFA833064E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609600"/>
            <a:ext cx="3594100" cy="35941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EFB9EE1-E351-A943-904D-72B4CC4014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1544" y="1531226"/>
            <a:ext cx="952500" cy="952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E3CDEC7-77F6-4743-8402-8F0F2353A8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7218" y="3272136"/>
            <a:ext cx="952500" cy="952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906BFCA-C88E-2249-A5FF-3A15D03145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4181792"/>
            <a:ext cx="952500" cy="952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393F1026-7BF6-9941-8853-3FBEEC18C6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41" y="3272136"/>
            <a:ext cx="952500" cy="95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26491E22-DE6C-3642-8DA6-D5836BF5D2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8150" y="1531226"/>
            <a:ext cx="952500" cy="95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object 41">
            <a:extLst>
              <a:ext uri="{FF2B5EF4-FFF2-40B4-BE49-F238E27FC236}">
                <a16:creationId xmlns:a16="http://schemas.microsoft.com/office/drawing/2014/main" id="{8E05B156-09E3-6F4A-AE2D-34633B4D2944}"/>
              </a:ext>
            </a:extLst>
          </p:cNvPr>
          <p:cNvSpPr txBox="1"/>
          <p:nvPr/>
        </p:nvSpPr>
        <p:spPr>
          <a:xfrm>
            <a:off x="1009139" y="1531226"/>
            <a:ext cx="2036445" cy="11567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4285">
              <a:lnSpc>
                <a:spcPts val="3550"/>
              </a:lnSpc>
              <a:spcBef>
                <a:spcPts val="100"/>
              </a:spcBef>
            </a:pPr>
            <a:r>
              <a:rPr sz="3000" b="1" spc="-2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21,</a:t>
            </a:r>
            <a:r>
              <a:rPr sz="3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5</a:t>
            </a:r>
            <a:endParaRPr sz="3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-Black"/>
              <a:cs typeface="Roboto-Black"/>
            </a:endParaRPr>
          </a:p>
          <a:p>
            <a:pPr marL="224790">
              <a:lnSpc>
                <a:spcPts val="2470"/>
              </a:lnSpc>
            </a:pPr>
            <a:r>
              <a:rPr sz="21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miliardi</a:t>
            </a:r>
            <a:r>
              <a:rPr sz="2100" b="1" spc="-6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 </a:t>
            </a:r>
            <a:r>
              <a:rPr sz="21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di</a:t>
            </a:r>
            <a:r>
              <a:rPr sz="2100" b="1" spc="-6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 </a:t>
            </a:r>
            <a:r>
              <a:rPr sz="21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euro</a:t>
            </a:r>
            <a:endParaRPr sz="2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-Black"/>
              <a:cs typeface="Roboto-Black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1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Piano</a:t>
            </a:r>
            <a:r>
              <a:rPr sz="2100" b="1" spc="-1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21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Industriale</a:t>
            </a:r>
            <a:endParaRPr sz="2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sp>
        <p:nvSpPr>
          <p:cNvPr id="28" name="object 42">
            <a:extLst>
              <a:ext uri="{FF2B5EF4-FFF2-40B4-BE49-F238E27FC236}">
                <a16:creationId xmlns:a16="http://schemas.microsoft.com/office/drawing/2014/main" id="{8018F837-D406-2E4F-801D-787EB358AE5E}"/>
              </a:ext>
            </a:extLst>
          </p:cNvPr>
          <p:cNvSpPr txBox="1"/>
          <p:nvPr/>
        </p:nvSpPr>
        <p:spPr>
          <a:xfrm>
            <a:off x="9233792" y="1531226"/>
            <a:ext cx="1518285" cy="131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75"/>
              </a:lnSpc>
            </a:pPr>
            <a:r>
              <a:rPr sz="3000" b="1" spc="-20" dirty="0">
                <a:solidFill>
                  <a:srgbClr val="1A72B3"/>
                </a:solidFill>
                <a:latin typeface="Roboto-Black"/>
                <a:cs typeface="Roboto-Black"/>
              </a:rPr>
              <a:t>3.02</a:t>
            </a:r>
            <a:r>
              <a:rPr sz="3000" b="1" dirty="0">
                <a:solidFill>
                  <a:srgbClr val="1A72B3"/>
                </a:solidFill>
                <a:latin typeface="Roboto-Black"/>
                <a:cs typeface="Roboto-Black"/>
              </a:rPr>
              <a:t>0</a:t>
            </a:r>
            <a:r>
              <a:rPr sz="3000" b="1" spc="-250" dirty="0">
                <a:solidFill>
                  <a:srgbClr val="1A72B3"/>
                </a:solidFill>
                <a:latin typeface="Roboto-Black"/>
                <a:cs typeface="Roboto-Black"/>
              </a:rPr>
              <a:t> </a:t>
            </a:r>
            <a:r>
              <a:rPr sz="2100" b="1" spc="-15" dirty="0">
                <a:solidFill>
                  <a:srgbClr val="1A72B3"/>
                </a:solidFill>
                <a:latin typeface="Roboto-Black"/>
                <a:cs typeface="Roboto-Black"/>
              </a:rPr>
              <a:t>km</a:t>
            </a:r>
            <a:endParaRPr sz="2100" dirty="0">
              <a:solidFill>
                <a:srgbClr val="1A72B3"/>
              </a:solidFill>
              <a:latin typeface="Roboto-Black"/>
              <a:cs typeface="Roboto-Black"/>
            </a:endParaRPr>
          </a:p>
          <a:p>
            <a:pPr marL="12700">
              <a:lnSpc>
                <a:spcPts val="2395"/>
              </a:lnSpc>
            </a:pPr>
            <a:r>
              <a:rPr sz="2100" b="1" spc="-10" dirty="0">
                <a:solidFill>
                  <a:srgbClr val="1A72B3"/>
                </a:solidFill>
                <a:latin typeface="Roboto"/>
                <a:cs typeface="Roboto"/>
              </a:rPr>
              <a:t>di</a:t>
            </a:r>
            <a:r>
              <a:rPr sz="2100" b="1" spc="-6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2100" b="1" spc="-15" dirty="0">
                <a:solidFill>
                  <a:srgbClr val="1A72B3"/>
                </a:solidFill>
                <a:latin typeface="Roboto"/>
                <a:cs typeface="Roboto"/>
              </a:rPr>
              <a:t>rete</a:t>
            </a:r>
            <a:endParaRPr sz="2100" dirty="0">
              <a:solidFill>
                <a:srgbClr val="1A72B3"/>
              </a:solidFill>
              <a:latin typeface="Roboto"/>
              <a:cs typeface="Roboto"/>
            </a:endParaRPr>
          </a:p>
          <a:p>
            <a:pPr marL="12700" marR="5080">
              <a:lnSpc>
                <a:spcPct val="103200"/>
              </a:lnSpc>
            </a:pPr>
            <a:r>
              <a:rPr sz="2100" b="1" spc="-15" dirty="0">
                <a:solidFill>
                  <a:srgbClr val="1A72B3"/>
                </a:solidFill>
                <a:latin typeface="Roboto"/>
                <a:cs typeface="Roboto"/>
              </a:rPr>
              <a:t>autostradale  </a:t>
            </a:r>
            <a:r>
              <a:rPr sz="2100" b="1" spc="-10" dirty="0">
                <a:solidFill>
                  <a:srgbClr val="1A72B3"/>
                </a:solidFill>
                <a:latin typeface="Roboto"/>
                <a:cs typeface="Roboto"/>
              </a:rPr>
              <a:t>in</a:t>
            </a:r>
            <a:r>
              <a:rPr sz="2100" b="1" spc="-35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2100" b="1" spc="-15" dirty="0">
                <a:solidFill>
                  <a:srgbClr val="1A72B3"/>
                </a:solidFill>
                <a:latin typeface="Roboto"/>
                <a:cs typeface="Roboto"/>
              </a:rPr>
              <a:t>Italia</a:t>
            </a:r>
            <a:endParaRPr sz="2100" dirty="0">
              <a:solidFill>
                <a:srgbClr val="1A72B3"/>
              </a:solidFill>
              <a:latin typeface="Roboto"/>
              <a:cs typeface="Roboto"/>
            </a:endParaRPr>
          </a:p>
        </p:txBody>
      </p:sp>
      <p:sp>
        <p:nvSpPr>
          <p:cNvPr id="29" name="object 43">
            <a:extLst>
              <a:ext uri="{FF2B5EF4-FFF2-40B4-BE49-F238E27FC236}">
                <a16:creationId xmlns:a16="http://schemas.microsoft.com/office/drawing/2014/main" id="{3C2D8EB2-7D58-154A-95E5-8A53A14D517D}"/>
              </a:ext>
            </a:extLst>
          </p:cNvPr>
          <p:cNvSpPr txBox="1"/>
          <p:nvPr/>
        </p:nvSpPr>
        <p:spPr>
          <a:xfrm>
            <a:off x="5073650" y="5244269"/>
            <a:ext cx="2133600" cy="76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465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7</a:t>
            </a:r>
            <a:r>
              <a:rPr sz="3000" b="1" spc="-6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 </a:t>
            </a:r>
            <a:r>
              <a:rPr sz="21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miliardi</a:t>
            </a:r>
            <a:r>
              <a:rPr sz="2100" b="1" spc="-4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 </a:t>
            </a:r>
            <a:r>
              <a:rPr sz="2100" b="1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di</a:t>
            </a:r>
            <a:r>
              <a:rPr sz="2100" b="1" spc="-4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 </a:t>
            </a:r>
            <a:r>
              <a:rPr sz="21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euro</a:t>
            </a:r>
            <a:endParaRPr sz="21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-Black"/>
              <a:cs typeface="Roboto-Black"/>
            </a:endParaRPr>
          </a:p>
          <a:p>
            <a:pPr algn="ctr">
              <a:lnSpc>
                <a:spcPts val="2385"/>
              </a:lnSpc>
            </a:pPr>
            <a:r>
              <a:rPr sz="21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Manutenzione</a:t>
            </a:r>
            <a:endParaRPr sz="21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sp>
        <p:nvSpPr>
          <p:cNvPr id="30" name="object 49">
            <a:extLst>
              <a:ext uri="{FF2B5EF4-FFF2-40B4-BE49-F238E27FC236}">
                <a16:creationId xmlns:a16="http://schemas.microsoft.com/office/drawing/2014/main" id="{7D08C22B-A91A-F441-B163-07FAEF0C9B7A}"/>
              </a:ext>
            </a:extLst>
          </p:cNvPr>
          <p:cNvSpPr txBox="1"/>
          <p:nvPr/>
        </p:nvSpPr>
        <p:spPr>
          <a:xfrm>
            <a:off x="1624068" y="3272136"/>
            <a:ext cx="1823720" cy="116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1560">
              <a:lnSpc>
                <a:spcPts val="3550"/>
              </a:lnSpc>
              <a:spcBef>
                <a:spcPts val="100"/>
              </a:spcBef>
            </a:pPr>
            <a:r>
              <a:rPr sz="3000" b="1" spc="-2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14,</a:t>
            </a:r>
            <a:r>
              <a:rPr sz="3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5</a:t>
            </a:r>
            <a:endParaRPr sz="3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-Black"/>
              <a:cs typeface="Roboto-Black"/>
            </a:endParaRPr>
          </a:p>
          <a:p>
            <a:pPr marL="12700">
              <a:lnSpc>
                <a:spcPts val="2470"/>
              </a:lnSpc>
            </a:pPr>
            <a:r>
              <a:rPr sz="21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miliardi</a:t>
            </a:r>
            <a:r>
              <a:rPr sz="2100" b="1" spc="-6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 </a:t>
            </a:r>
            <a:r>
              <a:rPr sz="21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di</a:t>
            </a:r>
            <a:r>
              <a:rPr sz="2100" b="1" spc="-6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 </a:t>
            </a:r>
            <a:r>
              <a:rPr sz="21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euro</a:t>
            </a:r>
            <a:endParaRPr sz="2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-Black"/>
              <a:cs typeface="Roboto-Black"/>
            </a:endParaRPr>
          </a:p>
          <a:p>
            <a:pPr marL="335915">
              <a:lnSpc>
                <a:spcPct val="100000"/>
              </a:lnSpc>
              <a:spcBef>
                <a:spcPts val="430"/>
              </a:spcBef>
            </a:pPr>
            <a:r>
              <a:rPr sz="21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Investimenti</a:t>
            </a:r>
            <a:endParaRPr sz="2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sp>
        <p:nvSpPr>
          <p:cNvPr id="31" name="object 50">
            <a:extLst>
              <a:ext uri="{FF2B5EF4-FFF2-40B4-BE49-F238E27FC236}">
                <a16:creationId xmlns:a16="http://schemas.microsoft.com/office/drawing/2014/main" id="{D76E297C-122B-934B-8B51-CD4AC22478D3}"/>
              </a:ext>
            </a:extLst>
          </p:cNvPr>
          <p:cNvSpPr txBox="1"/>
          <p:nvPr/>
        </p:nvSpPr>
        <p:spPr>
          <a:xfrm>
            <a:off x="1561945" y="5090134"/>
            <a:ext cx="1862455" cy="91313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45"/>
              </a:spcBef>
            </a:pPr>
            <a:r>
              <a:rPr sz="13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d</a:t>
            </a:r>
            <a:r>
              <a:rPr sz="13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</a:t>
            </a:r>
            <a:r>
              <a:rPr sz="1300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300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cui</a:t>
            </a:r>
            <a:endParaRPr sz="13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  <a:p>
            <a:pPr marL="231140">
              <a:lnSpc>
                <a:spcPct val="100000"/>
              </a:lnSpc>
              <a:spcBef>
                <a:spcPts val="240"/>
              </a:spcBef>
            </a:pPr>
            <a:r>
              <a:rPr sz="21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9,</a:t>
            </a:r>
            <a:r>
              <a:rPr sz="21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4</a:t>
            </a:r>
            <a:r>
              <a:rPr sz="2100" b="1" spc="-19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 </a:t>
            </a:r>
            <a:r>
              <a:rPr sz="14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miliard</a:t>
            </a:r>
            <a:r>
              <a:rPr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i</a:t>
            </a:r>
            <a:r>
              <a:rPr sz="14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 </a:t>
            </a:r>
            <a:r>
              <a:rPr sz="14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d</a:t>
            </a:r>
            <a:r>
              <a:rPr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i</a:t>
            </a:r>
            <a:r>
              <a:rPr sz="1400" b="1" spc="-1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 </a:t>
            </a:r>
            <a:r>
              <a:rPr sz="14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-Black"/>
                <a:cs typeface="Roboto-Black"/>
              </a:rPr>
              <a:t>euro</a:t>
            </a:r>
            <a:endParaRPr sz="14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-Black"/>
              <a:cs typeface="Roboto-Black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7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per</a:t>
            </a:r>
            <a:r>
              <a:rPr sz="1700" b="1" spc="-5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700" b="1" spc="-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le</a:t>
            </a:r>
            <a:r>
              <a:rPr sz="1700" b="1" spc="-4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7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Nuove</a:t>
            </a:r>
            <a:r>
              <a:rPr sz="1700" b="1" spc="-45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sz="17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Opere</a:t>
            </a:r>
            <a:endParaRPr sz="17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sp>
        <p:nvSpPr>
          <p:cNvPr id="32" name="object 51">
            <a:extLst>
              <a:ext uri="{FF2B5EF4-FFF2-40B4-BE49-F238E27FC236}">
                <a16:creationId xmlns:a16="http://schemas.microsoft.com/office/drawing/2014/main" id="{2F041DFF-32D6-8C4D-9AC0-B9040E17FE62}"/>
              </a:ext>
            </a:extLst>
          </p:cNvPr>
          <p:cNvSpPr txBox="1"/>
          <p:nvPr/>
        </p:nvSpPr>
        <p:spPr>
          <a:xfrm>
            <a:off x="8574788" y="3272136"/>
            <a:ext cx="1633220" cy="103759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lang="it-IT" sz="2100" b="1" spc="-15" dirty="0">
                <a:solidFill>
                  <a:srgbClr val="1A72B3"/>
                </a:solidFill>
                <a:latin typeface="Roboto-Black"/>
                <a:cs typeface="Roboto-Black"/>
              </a:rPr>
              <a:t>oltre</a:t>
            </a:r>
            <a:r>
              <a:rPr lang="it-IT" sz="2100" b="1" spc="-95" dirty="0">
                <a:solidFill>
                  <a:srgbClr val="1A72B3"/>
                </a:solidFill>
                <a:latin typeface="Roboto-Black"/>
                <a:cs typeface="Roboto-Black"/>
              </a:rPr>
              <a:t> </a:t>
            </a:r>
            <a:r>
              <a:rPr lang="it-IT" sz="3000" b="1" spc="-20" dirty="0">
                <a:solidFill>
                  <a:srgbClr val="1A72B3"/>
                </a:solidFill>
                <a:latin typeface="Roboto-Black"/>
                <a:cs typeface="Roboto-Black"/>
              </a:rPr>
              <a:t>9.000</a:t>
            </a:r>
            <a:endParaRPr lang="it-IT" sz="3000" dirty="0">
              <a:solidFill>
                <a:srgbClr val="1A72B3"/>
              </a:solidFill>
              <a:latin typeface="Roboto-Black"/>
              <a:cs typeface="Roboto-Black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lang="it-IT" sz="2100" b="1" spc="-15" dirty="0">
                <a:solidFill>
                  <a:srgbClr val="1A72B3"/>
                </a:solidFill>
                <a:latin typeface="Roboto"/>
                <a:cs typeface="Roboto"/>
              </a:rPr>
              <a:t>dipendenti</a:t>
            </a:r>
            <a:endParaRPr lang="it-IT" sz="2100" dirty="0">
              <a:solidFill>
                <a:srgbClr val="1A72B3"/>
              </a:solidFill>
              <a:latin typeface="Roboto"/>
              <a:cs typeface="Roboto"/>
            </a:endParaRPr>
          </a:p>
        </p:txBody>
      </p:sp>
      <p:sp>
        <p:nvSpPr>
          <p:cNvPr id="33" name="object 52">
            <a:extLst>
              <a:ext uri="{FF2B5EF4-FFF2-40B4-BE49-F238E27FC236}">
                <a16:creationId xmlns:a16="http://schemas.microsoft.com/office/drawing/2014/main" id="{A0A3968B-C025-2146-98FD-52353AB3053B}"/>
              </a:ext>
            </a:extLst>
          </p:cNvPr>
          <p:cNvSpPr txBox="1"/>
          <p:nvPr/>
        </p:nvSpPr>
        <p:spPr>
          <a:xfrm>
            <a:off x="8650982" y="4995638"/>
            <a:ext cx="2179320" cy="1011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60"/>
              </a:lnSpc>
              <a:spcBef>
                <a:spcPts val="100"/>
              </a:spcBef>
            </a:pPr>
            <a:r>
              <a:rPr sz="2100" b="1" spc="-15" dirty="0">
                <a:solidFill>
                  <a:srgbClr val="1A72B3"/>
                </a:solidFill>
                <a:latin typeface="Roboto-Black"/>
                <a:cs typeface="Roboto-Black"/>
              </a:rPr>
              <a:t>2.900</a:t>
            </a:r>
            <a:endParaRPr sz="2100">
              <a:solidFill>
                <a:srgbClr val="1A72B3"/>
              </a:solidFill>
              <a:latin typeface="Roboto-Black"/>
              <a:cs typeface="Roboto-Black"/>
            </a:endParaRPr>
          </a:p>
          <a:p>
            <a:pPr marL="12700">
              <a:lnSpc>
                <a:spcPts val="1880"/>
              </a:lnSpc>
            </a:pPr>
            <a:r>
              <a:rPr sz="1700" b="1" spc="-10" dirty="0">
                <a:solidFill>
                  <a:srgbClr val="1A72B3"/>
                </a:solidFill>
                <a:latin typeface="Roboto"/>
                <a:cs typeface="Roboto"/>
              </a:rPr>
              <a:t>assunzioni</a:t>
            </a:r>
            <a:r>
              <a:rPr sz="1700" b="1" spc="-9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700" b="1" spc="-10" dirty="0">
                <a:solidFill>
                  <a:srgbClr val="1A72B3"/>
                </a:solidFill>
                <a:latin typeface="Roboto"/>
                <a:cs typeface="Roboto"/>
              </a:rPr>
              <a:t>2020-2024</a:t>
            </a:r>
            <a:endParaRPr sz="1700">
              <a:solidFill>
                <a:srgbClr val="1A72B3"/>
              </a:solidFill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300" spc="-5" dirty="0">
                <a:solidFill>
                  <a:srgbClr val="1A72B3"/>
                </a:solidFill>
                <a:latin typeface="Roboto"/>
                <a:cs typeface="Roboto"/>
              </a:rPr>
              <a:t>di</a:t>
            </a:r>
            <a:r>
              <a:rPr sz="1300" spc="-6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300" spc="-10" dirty="0">
                <a:solidFill>
                  <a:srgbClr val="1A72B3"/>
                </a:solidFill>
                <a:latin typeface="Roboto"/>
                <a:cs typeface="Roboto"/>
              </a:rPr>
              <a:t>cui</a:t>
            </a:r>
            <a:endParaRPr sz="1300">
              <a:solidFill>
                <a:srgbClr val="1A72B3"/>
              </a:solidFill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300" spc="-10" dirty="0">
                <a:solidFill>
                  <a:srgbClr val="1A72B3"/>
                </a:solidFill>
                <a:latin typeface="Roboto"/>
                <a:cs typeface="Roboto"/>
              </a:rPr>
              <a:t>1.000</a:t>
            </a:r>
            <a:r>
              <a:rPr sz="1300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300" spc="-10" dirty="0">
                <a:solidFill>
                  <a:srgbClr val="1A72B3"/>
                </a:solidFill>
                <a:latin typeface="Roboto"/>
                <a:cs typeface="Roboto"/>
              </a:rPr>
              <a:t>effettuate</a:t>
            </a:r>
            <a:r>
              <a:rPr sz="1300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300" spc="-10" dirty="0">
                <a:solidFill>
                  <a:srgbClr val="1A72B3"/>
                </a:solidFill>
                <a:latin typeface="Roboto"/>
                <a:cs typeface="Roboto"/>
              </a:rPr>
              <a:t>nel</a:t>
            </a:r>
            <a:r>
              <a:rPr sz="1300" spc="-30" dirty="0">
                <a:solidFill>
                  <a:srgbClr val="1A72B3"/>
                </a:solidFill>
                <a:latin typeface="Roboto"/>
                <a:cs typeface="Roboto"/>
              </a:rPr>
              <a:t> </a:t>
            </a:r>
            <a:r>
              <a:rPr sz="1300" spc="-10" dirty="0">
                <a:solidFill>
                  <a:srgbClr val="1A72B3"/>
                </a:solidFill>
                <a:latin typeface="Roboto"/>
                <a:cs typeface="Roboto"/>
              </a:rPr>
              <a:t>2021</a:t>
            </a:r>
            <a:endParaRPr sz="1300">
              <a:solidFill>
                <a:srgbClr val="1A72B3"/>
              </a:solidFill>
              <a:latin typeface="Roboto"/>
              <a:cs typeface="Roboto"/>
            </a:endParaRPr>
          </a:p>
        </p:txBody>
      </p:sp>
      <p:sp>
        <p:nvSpPr>
          <p:cNvPr id="34" name="Triangolo 33">
            <a:extLst>
              <a:ext uri="{FF2B5EF4-FFF2-40B4-BE49-F238E27FC236}">
                <a16:creationId xmlns:a16="http://schemas.microsoft.com/office/drawing/2014/main" id="{E6E1F992-8369-7345-BC8E-54B543F28CD0}"/>
              </a:ext>
            </a:extLst>
          </p:cNvPr>
          <p:cNvSpPr/>
          <p:nvPr/>
        </p:nvSpPr>
        <p:spPr>
          <a:xfrm rot="10800000">
            <a:off x="2740865" y="4651398"/>
            <a:ext cx="701877" cy="3348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riangolo 34">
            <a:extLst>
              <a:ext uri="{FF2B5EF4-FFF2-40B4-BE49-F238E27FC236}">
                <a16:creationId xmlns:a16="http://schemas.microsoft.com/office/drawing/2014/main" id="{41732F31-95CA-C54C-9412-8E63BF9E8295}"/>
              </a:ext>
            </a:extLst>
          </p:cNvPr>
          <p:cNvSpPr/>
          <p:nvPr/>
        </p:nvSpPr>
        <p:spPr>
          <a:xfrm rot="10800000">
            <a:off x="8567506" y="4534440"/>
            <a:ext cx="701877" cy="334800"/>
          </a:xfrm>
          <a:prstGeom prst="triangle">
            <a:avLst/>
          </a:prstGeom>
          <a:solidFill>
            <a:srgbClr val="1A72B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4B7815E7-EFE1-E34D-8395-EFAFA4272688}"/>
              </a:ext>
            </a:extLst>
          </p:cNvPr>
          <p:cNvSpPr/>
          <p:nvPr/>
        </p:nvSpPr>
        <p:spPr>
          <a:xfrm>
            <a:off x="5583994" y="1725296"/>
            <a:ext cx="1112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spc="-15" dirty="0">
                <a:solidFill>
                  <a:srgbClr val="1A72B3"/>
                </a:solidFill>
                <a:latin typeface="Roboto"/>
                <a:cs typeface="Roboto"/>
              </a:rPr>
              <a:t>Gruppo</a:t>
            </a:r>
            <a:endParaRPr lang="it-IT" sz="2000" dirty="0">
              <a:solidFill>
                <a:srgbClr val="1A72B3"/>
              </a:solidFill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42057DB3-26AE-694F-AD02-E8299A4CEF52}"/>
              </a:ext>
            </a:extLst>
          </p:cNvPr>
          <p:cNvGrpSpPr/>
          <p:nvPr/>
        </p:nvGrpSpPr>
        <p:grpSpPr>
          <a:xfrm>
            <a:off x="11778343" y="6444343"/>
            <a:ext cx="413657" cy="413657"/>
            <a:chOff x="3173187" y="3717472"/>
            <a:chExt cx="413657" cy="413657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8781E641-C5E2-B147-9052-C462A874F921}"/>
                </a:ext>
              </a:extLst>
            </p:cNvPr>
            <p:cNvSpPr/>
            <p:nvPr/>
          </p:nvSpPr>
          <p:spPr>
            <a:xfrm>
              <a:off x="3173187" y="3717472"/>
              <a:ext cx="413657" cy="413657"/>
            </a:xfrm>
            <a:prstGeom prst="rect">
              <a:avLst/>
            </a:prstGeom>
            <a:solidFill>
              <a:srgbClr val="1A7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1D1C2CD4-E3EE-7549-AA49-D1DA7E530688}"/>
                </a:ext>
              </a:extLst>
            </p:cNvPr>
            <p:cNvSpPr txBox="1">
              <a:spLocks/>
            </p:cNvSpPr>
            <p:nvPr/>
          </p:nvSpPr>
          <p:spPr>
            <a:xfrm>
              <a:off x="3303815" y="3825555"/>
              <a:ext cx="15240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500" b="1" i="0">
                  <a:solidFill>
                    <a:srgbClr val="1F3344"/>
                  </a:solidFill>
                  <a:latin typeface="Roboto-Black"/>
                  <a:ea typeface="+mj-ea"/>
                  <a:cs typeface="Roboto-Black"/>
                </a:defRPr>
              </a:lvl1pPr>
            </a:lstStyle>
            <a:p>
              <a:pPr marL="12700" algn="ctr">
                <a:spcBef>
                  <a:spcPts val="100"/>
                </a:spcBef>
              </a:pPr>
              <a:r>
                <a:rPr lang="it-IT" sz="1200" kern="0" spc="-15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613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8">
            <a:extLst>
              <a:ext uri="{FF2B5EF4-FFF2-40B4-BE49-F238E27FC236}">
                <a16:creationId xmlns:a16="http://schemas.microsoft.com/office/drawing/2014/main" id="{80E6BF30-64C1-9542-82B8-008EC23E35A7}"/>
              </a:ext>
            </a:extLst>
          </p:cNvPr>
          <p:cNvSpPr txBox="1"/>
          <p:nvPr/>
        </p:nvSpPr>
        <p:spPr>
          <a:xfrm>
            <a:off x="199014" y="46268"/>
            <a:ext cx="9402186" cy="2539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1550" b="1" dirty="0">
                <a:solidFill>
                  <a:srgbClr val="231F20"/>
                </a:solidFill>
                <a:cs typeface="Calibri"/>
              </a:rPr>
              <a:t>Piano di interventi di Autostrade per l’Italia sulle principali tratte della rete in Toscana e Emilia Romagna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27E3A011-E08E-A942-9089-60BBAEE9D81F}"/>
              </a:ext>
            </a:extLst>
          </p:cNvPr>
          <p:cNvSpPr txBox="1"/>
          <p:nvPr/>
        </p:nvSpPr>
        <p:spPr>
          <a:xfrm>
            <a:off x="228600" y="381000"/>
            <a:ext cx="3810000" cy="387927"/>
          </a:xfrm>
          <a:prstGeom prst="rect">
            <a:avLst/>
          </a:prstGeom>
        </p:spPr>
        <p:txBody>
          <a:bodyPr vert="horz" wrap="square" lIns="0" tIns="12509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lang="it-IT" sz="1700" b="1" spc="-10" dirty="0">
                <a:solidFill>
                  <a:srgbClr val="231F20"/>
                </a:solidFill>
                <a:cs typeface="Calibri"/>
              </a:rPr>
              <a:t>INVESTIMENTI E MANUTENZIONI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3566CFAC-657F-6344-AD3F-0CD1536E6969}"/>
              </a:ext>
            </a:extLst>
          </p:cNvPr>
          <p:cNvSpPr txBox="1"/>
          <p:nvPr/>
        </p:nvSpPr>
        <p:spPr>
          <a:xfrm>
            <a:off x="4735286" y="3570515"/>
            <a:ext cx="3810000" cy="387927"/>
          </a:xfrm>
          <a:prstGeom prst="rect">
            <a:avLst/>
          </a:prstGeom>
        </p:spPr>
        <p:txBody>
          <a:bodyPr vert="horz" wrap="square" lIns="0" tIns="12509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lang="it-IT" sz="1700" b="1" spc="-10" dirty="0">
                <a:solidFill>
                  <a:srgbClr val="231F20"/>
                </a:solidFill>
                <a:cs typeface="Calibri"/>
              </a:rPr>
              <a:t>INVESTIMENTI E MANUTENZIONI</a:t>
            </a:r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D32E0FF9-204E-5B41-AFFE-39ACA09DA02F}"/>
              </a:ext>
            </a:extLst>
          </p:cNvPr>
          <p:cNvSpPr txBox="1"/>
          <p:nvPr/>
        </p:nvSpPr>
        <p:spPr>
          <a:xfrm>
            <a:off x="5466080" y="5447665"/>
            <a:ext cx="706120" cy="9531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4765">
              <a:lnSpc>
                <a:spcPts val="4395"/>
              </a:lnSpc>
              <a:spcBef>
                <a:spcPts val="110"/>
              </a:spcBef>
            </a:pPr>
            <a:r>
              <a:rPr sz="3950" spc="-25" dirty="0">
                <a:solidFill>
                  <a:srgbClr val="231F20"/>
                </a:solidFill>
                <a:latin typeface="Montserrat-Light"/>
                <a:cs typeface="Montserrat-Light"/>
              </a:rPr>
              <a:t>3,5</a:t>
            </a:r>
            <a:endParaRPr sz="3950" dirty="0">
              <a:latin typeface="Montserrat-Light"/>
              <a:cs typeface="Montserrat-Light"/>
            </a:endParaRPr>
          </a:p>
          <a:p>
            <a:pPr marL="12700">
              <a:lnSpc>
                <a:spcPts val="2895"/>
              </a:lnSpc>
            </a:pPr>
            <a:r>
              <a:rPr sz="2700" spc="-25" dirty="0">
                <a:solidFill>
                  <a:srgbClr val="231F20"/>
                </a:solidFill>
                <a:latin typeface="Montserrat-Light"/>
                <a:cs typeface="Montserrat-Light"/>
              </a:rPr>
              <a:t>mld</a:t>
            </a:r>
            <a:endParaRPr sz="2700" dirty="0">
              <a:latin typeface="Montserrat-Light"/>
              <a:cs typeface="Montserrat-Light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BD355F07-EA3C-6D46-AE9B-840028CACDBC}"/>
              </a:ext>
            </a:extLst>
          </p:cNvPr>
          <p:cNvSpPr txBox="1"/>
          <p:nvPr/>
        </p:nvSpPr>
        <p:spPr>
          <a:xfrm>
            <a:off x="914400" y="2209800"/>
            <a:ext cx="717550" cy="9531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4395"/>
              </a:lnSpc>
              <a:spcBef>
                <a:spcPts val="110"/>
              </a:spcBef>
            </a:pPr>
            <a:r>
              <a:rPr sz="3950" spc="-25" dirty="0">
                <a:solidFill>
                  <a:srgbClr val="231F20"/>
                </a:solidFill>
                <a:latin typeface="Montserrat-Light"/>
                <a:cs typeface="Montserrat-Light"/>
              </a:rPr>
              <a:t>3,8</a:t>
            </a:r>
            <a:endParaRPr sz="3950" dirty="0">
              <a:latin typeface="Montserrat-Light"/>
              <a:cs typeface="Montserrat-Light"/>
            </a:endParaRPr>
          </a:p>
          <a:p>
            <a:pPr marL="18415">
              <a:lnSpc>
                <a:spcPts val="2895"/>
              </a:lnSpc>
            </a:pPr>
            <a:r>
              <a:rPr sz="2700" spc="-25" dirty="0">
                <a:solidFill>
                  <a:srgbClr val="231F20"/>
                </a:solidFill>
                <a:latin typeface="Montserrat-Light"/>
                <a:cs typeface="Montserrat-Light"/>
              </a:rPr>
              <a:t>mld</a:t>
            </a:r>
            <a:endParaRPr sz="2700" dirty="0">
              <a:latin typeface="Montserrat-Light"/>
              <a:cs typeface="Montserrat-Light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2C9F21C9-ECB6-2B47-95A5-47AC6036AA39}"/>
              </a:ext>
            </a:extLst>
          </p:cNvPr>
          <p:cNvSpPr txBox="1"/>
          <p:nvPr/>
        </p:nvSpPr>
        <p:spPr>
          <a:xfrm>
            <a:off x="6324600" y="3975249"/>
            <a:ext cx="1337310" cy="614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Opere</a:t>
            </a:r>
            <a:r>
              <a:rPr sz="1000" i="1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d’arte</a:t>
            </a:r>
            <a:r>
              <a:rPr sz="1000" i="1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e</a:t>
            </a:r>
            <a:r>
              <a:rPr sz="1000" i="1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i="1" spc="-20" dirty="0">
                <a:solidFill>
                  <a:srgbClr val="231F20"/>
                </a:solidFill>
                <a:latin typeface="Montserrat"/>
                <a:cs typeface="Montserrat"/>
              </a:rPr>
              <a:t>corpo </a:t>
            </a:r>
            <a:r>
              <a:rPr sz="1000" i="1" spc="-10" dirty="0">
                <a:solidFill>
                  <a:srgbClr val="231F20"/>
                </a:solidFill>
                <a:latin typeface="Montserrat"/>
                <a:cs typeface="Montserrat"/>
              </a:rPr>
              <a:t>autostradale</a:t>
            </a:r>
            <a:endParaRPr sz="1000" dirty="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Nuove</a:t>
            </a:r>
            <a:r>
              <a:rPr sz="1000" i="1" spc="-4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i="1" spc="-20" dirty="0">
                <a:solidFill>
                  <a:srgbClr val="231F20"/>
                </a:solidFill>
                <a:latin typeface="Montserrat"/>
                <a:cs typeface="Montserrat"/>
              </a:rPr>
              <a:t>opere</a:t>
            </a:r>
            <a:endParaRPr sz="1000" dirty="0">
              <a:latin typeface="Montserrat"/>
              <a:cs typeface="Montserrat"/>
            </a:endParaRPr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3A17A6EE-C38B-6845-9A6C-DAA896603AB5}"/>
              </a:ext>
            </a:extLst>
          </p:cNvPr>
          <p:cNvSpPr txBox="1"/>
          <p:nvPr/>
        </p:nvSpPr>
        <p:spPr>
          <a:xfrm>
            <a:off x="8001000" y="3975249"/>
            <a:ext cx="1340485" cy="614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Barriere</a:t>
            </a:r>
            <a:r>
              <a:rPr sz="1000" i="1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di</a:t>
            </a:r>
            <a:r>
              <a:rPr sz="1000" i="1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i="1" spc="-10" dirty="0">
                <a:solidFill>
                  <a:srgbClr val="231F20"/>
                </a:solidFill>
                <a:latin typeface="Montserrat"/>
                <a:cs typeface="Montserrat"/>
              </a:rPr>
              <a:t>Sicurezza </a:t>
            </a: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e </a:t>
            </a:r>
            <a:r>
              <a:rPr sz="1000" i="1" spc="-25" dirty="0">
                <a:solidFill>
                  <a:srgbClr val="231F20"/>
                </a:solidFill>
                <a:latin typeface="Montserrat"/>
                <a:cs typeface="Montserrat"/>
              </a:rPr>
              <a:t>FOA</a:t>
            </a:r>
            <a:endParaRPr sz="1000" dirty="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000" i="1" spc="-20" dirty="0">
                <a:solidFill>
                  <a:srgbClr val="231F20"/>
                </a:solidFill>
                <a:latin typeface="Montserrat"/>
                <a:cs typeface="Montserrat"/>
              </a:rPr>
              <a:t>Altro</a:t>
            </a:r>
            <a:endParaRPr sz="1000" dirty="0">
              <a:latin typeface="Montserrat"/>
              <a:cs typeface="Montserrat"/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517D8E07-C83B-FD45-96E2-01864D53C8F4}"/>
              </a:ext>
            </a:extLst>
          </p:cNvPr>
          <p:cNvSpPr txBox="1"/>
          <p:nvPr/>
        </p:nvSpPr>
        <p:spPr>
          <a:xfrm>
            <a:off x="4931172" y="4412129"/>
            <a:ext cx="103631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0" dirty="0">
                <a:solidFill>
                  <a:srgbClr val="231F20"/>
                </a:solidFill>
                <a:latin typeface="Montserrat"/>
                <a:cs typeface="Montserrat"/>
              </a:rPr>
              <a:t>Pavimentazioni</a:t>
            </a:r>
            <a:endParaRPr sz="1000" dirty="0">
              <a:latin typeface="Montserrat"/>
              <a:cs typeface="Montserrat"/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E50AA5FF-04FD-A841-9ED5-102FE2E7E917}"/>
              </a:ext>
            </a:extLst>
          </p:cNvPr>
          <p:cNvSpPr txBox="1"/>
          <p:nvPr/>
        </p:nvSpPr>
        <p:spPr>
          <a:xfrm>
            <a:off x="4931172" y="3975249"/>
            <a:ext cx="103631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i="1" spc="-10" dirty="0">
                <a:solidFill>
                  <a:srgbClr val="231F20"/>
                </a:solidFill>
                <a:latin typeface="Montserrat"/>
                <a:cs typeface="Montserrat"/>
              </a:rPr>
              <a:t>Gallerie</a:t>
            </a:r>
            <a:endParaRPr sz="1000" dirty="0">
              <a:latin typeface="Montserrat"/>
              <a:cs typeface="Montserrat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07CA2D8-C74F-3C45-8DB9-263BC231A173}"/>
              </a:ext>
            </a:extLst>
          </p:cNvPr>
          <p:cNvGrpSpPr/>
          <p:nvPr/>
        </p:nvGrpSpPr>
        <p:grpSpPr>
          <a:xfrm>
            <a:off x="10134600" y="609600"/>
            <a:ext cx="2286000" cy="4417874"/>
            <a:chOff x="10210800" y="609600"/>
            <a:chExt cx="2286000" cy="4417874"/>
          </a:xfrm>
        </p:grpSpPr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3EEC9081-E8CB-DD49-A435-2311E9B6BF16}"/>
                </a:ext>
              </a:extLst>
            </p:cNvPr>
            <p:cNvSpPr txBox="1"/>
            <p:nvPr/>
          </p:nvSpPr>
          <p:spPr>
            <a:xfrm>
              <a:off x="10210800" y="609600"/>
              <a:ext cx="2286000" cy="1405513"/>
            </a:xfrm>
            <a:prstGeom prst="rect">
              <a:avLst/>
            </a:prstGeom>
          </p:spPr>
          <p:txBody>
            <a:bodyPr vert="horz" wrap="square" lIns="0" tIns="25400" rIns="0" bIns="0" rtlCol="0">
              <a:spAutoFit/>
            </a:bodyPr>
            <a:lstStyle/>
            <a:p>
              <a:pPr marL="12700" marR="43180">
                <a:spcBef>
                  <a:spcPts val="200"/>
                </a:spcBef>
              </a:pPr>
              <a:r>
                <a:rPr sz="110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Sviluppati</a:t>
              </a:r>
              <a:r>
                <a:rPr lang="it-IT" sz="1100" spc="-35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i</a:t>
              </a:r>
              <a:r>
                <a:rPr lang="it-IT" sz="1100" spc="-3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programmi</a:t>
              </a:r>
              <a:endParaRPr lang="it-IT" sz="1100" spc="-10" dirty="0">
                <a:solidFill>
                  <a:srgbClr val="231F20"/>
                </a:solidFill>
                <a:latin typeface="Montserrat-Light"/>
                <a:cs typeface="Montserrat-Light"/>
              </a:endParaRPr>
            </a:p>
            <a:p>
              <a:pPr marL="12700" marR="43180">
                <a:spcBef>
                  <a:spcPts val="200"/>
                </a:spcBef>
              </a:pP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di</a:t>
              </a:r>
              <a:r>
                <a:rPr sz="1100" spc="-25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lungo</a:t>
              </a:r>
              <a:r>
                <a:rPr sz="1100" spc="-2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periodo</a:t>
              </a:r>
              <a:endParaRPr sz="1100" dirty="0">
                <a:latin typeface="Montserrat-Light"/>
                <a:cs typeface="Montserrat-Light"/>
              </a:endParaRPr>
            </a:p>
            <a:p>
              <a:pPr marL="12700" marR="568325"/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in</a:t>
              </a:r>
              <a:r>
                <a:rPr sz="1100" spc="-15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coerenza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con</a:t>
              </a:r>
              <a:endParaRPr lang="it-IT" sz="1100" spc="-20" dirty="0">
                <a:solidFill>
                  <a:srgbClr val="231F20"/>
                </a:solidFill>
                <a:latin typeface="Montserrat-Light"/>
                <a:cs typeface="Montserrat-Light"/>
              </a:endParaRPr>
            </a:p>
            <a:p>
              <a:pPr marL="12700" marR="568325"/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le</a:t>
              </a:r>
              <a:r>
                <a:rPr sz="1100" spc="-15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priorità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d</a:t>
              </a:r>
              <a:r>
                <a:rPr lang="it-IT"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i </a:t>
              </a:r>
              <a:r>
                <a:rPr sz="1100" spc="-1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intervento</a:t>
              </a:r>
              <a:endParaRPr sz="1100" dirty="0">
                <a:latin typeface="Montserrat-Light"/>
                <a:cs typeface="Montserrat-Light"/>
              </a:endParaRPr>
            </a:p>
            <a:p>
              <a:pPr marL="12700" marR="5080"/>
              <a:r>
                <a:rPr lang="it-IT"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d</a:t>
              </a:r>
              <a:r>
                <a:rPr sz="110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erivanti</a:t>
              </a:r>
              <a:r>
                <a:rPr lang="it-IT" sz="1100" spc="-4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dalle</a:t>
              </a:r>
              <a:r>
                <a:rPr sz="1100" spc="-4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ispezioni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,</a:t>
              </a:r>
              <a:endParaRPr lang="it-IT" sz="1100" spc="-10" dirty="0">
                <a:solidFill>
                  <a:srgbClr val="231F20"/>
                </a:solidFill>
                <a:latin typeface="Montserrat-Light"/>
                <a:cs typeface="Montserrat-Light"/>
              </a:endParaRPr>
            </a:p>
            <a:p>
              <a:pPr marL="12700" marR="5080"/>
              <a:r>
                <a:rPr sz="110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dagli</a:t>
              </a:r>
              <a:r>
                <a:rPr sz="1100" spc="-3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assessment</a:t>
              </a:r>
              <a:endParaRPr sz="1100" dirty="0">
                <a:latin typeface="Montserrat-Light"/>
                <a:cs typeface="Montserrat-Light"/>
              </a:endParaRPr>
            </a:p>
            <a:p>
              <a:pPr marL="12700" marR="137795"/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e</a:t>
              </a:r>
              <a:r>
                <a:rPr sz="1100" spc="-2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dalle</a:t>
              </a:r>
              <a:r>
                <a:rPr sz="1100" spc="-2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caratteristiche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intrinseche</a:t>
              </a:r>
              <a:r>
                <a:rPr lang="it-IT" sz="1100" spc="-10" dirty="0">
                  <a:latin typeface="Montserrat-Light"/>
                  <a:cs typeface="Montserrat-Light"/>
                </a:rPr>
                <a:t> </a:t>
              </a: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del</a:t>
              </a:r>
              <a:r>
                <a:rPr sz="1100" spc="-2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tracciato</a:t>
              </a:r>
              <a:endParaRPr sz="1100" dirty="0">
                <a:latin typeface="Montserrat-Light"/>
                <a:cs typeface="Montserrat-Light"/>
              </a:endParaRPr>
            </a:p>
          </p:txBody>
        </p:sp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90A5C11B-FD41-894D-A1D9-EF9D7EA834A5}"/>
                </a:ext>
              </a:extLst>
            </p:cNvPr>
            <p:cNvSpPr txBox="1"/>
            <p:nvPr/>
          </p:nvSpPr>
          <p:spPr>
            <a:xfrm>
              <a:off x="10210800" y="4155440"/>
              <a:ext cx="1752600" cy="872034"/>
            </a:xfrm>
            <a:prstGeom prst="rect">
              <a:avLst/>
            </a:prstGeom>
          </p:spPr>
          <p:txBody>
            <a:bodyPr vert="horz" wrap="square" lIns="0" tIns="25400" rIns="0" bIns="0" rtlCol="0">
              <a:spAutoFit/>
            </a:bodyPr>
            <a:lstStyle/>
            <a:p>
              <a:pPr marL="12700" marR="5080">
                <a:spcBef>
                  <a:spcPts val="200"/>
                </a:spcBef>
              </a:pP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Sviluppati</a:t>
              </a:r>
              <a:r>
                <a:rPr sz="1100" spc="-35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i</a:t>
              </a:r>
              <a:r>
                <a:rPr sz="1100" spc="-3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programmi </a:t>
              </a: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di</a:t>
              </a:r>
              <a:r>
                <a:rPr sz="1100" spc="-25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breve</a:t>
              </a:r>
              <a:r>
                <a:rPr sz="1100" spc="-2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periodo</a:t>
              </a:r>
              <a:endParaRPr sz="1100" dirty="0">
                <a:latin typeface="Montserrat-Light"/>
                <a:cs typeface="Montserrat-Light"/>
              </a:endParaRPr>
            </a:p>
            <a:p>
              <a:pPr marL="12700"/>
              <a:r>
                <a:rPr sz="110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sulle</a:t>
              </a:r>
              <a:r>
                <a:rPr sz="1100" spc="-3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gallerie</a:t>
              </a:r>
              <a:r>
                <a:rPr lang="it-IT" sz="1100" spc="-10" dirty="0">
                  <a:latin typeface="Montserrat-Light"/>
                  <a:cs typeface="Montserrat-Light"/>
                </a:rPr>
                <a:t> </a:t>
              </a: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in</a:t>
              </a:r>
              <a:r>
                <a:rPr sz="1100" spc="-25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dirty="0" err="1">
                  <a:solidFill>
                    <a:srgbClr val="231F20"/>
                  </a:solidFill>
                  <a:latin typeface="Montserrat-Light"/>
                  <a:cs typeface="Montserrat-Light"/>
                </a:rPr>
                <a:t>ottica</a:t>
              </a:r>
              <a:endParaRPr lang="it-IT" sz="1100" spc="-20" dirty="0">
                <a:solidFill>
                  <a:srgbClr val="231F20"/>
                </a:solidFill>
                <a:latin typeface="Montserrat-Light"/>
                <a:cs typeface="Montserrat-Light"/>
              </a:endParaRPr>
            </a:p>
            <a:p>
              <a:pPr marL="12700"/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di</a:t>
              </a:r>
              <a:r>
                <a:rPr sz="1100" spc="-2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ridurre </a:t>
              </a: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il</a:t>
              </a:r>
              <a:r>
                <a:rPr sz="1100" spc="-25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numero</a:t>
              </a:r>
              <a:endParaRPr sz="1100" dirty="0">
                <a:latin typeface="Montserrat-Light"/>
                <a:cs typeface="Montserrat-Light"/>
              </a:endParaRPr>
            </a:p>
            <a:p>
              <a:pPr marL="12700"/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di</a:t>
              </a:r>
              <a:r>
                <a:rPr sz="1100" spc="5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limitazioni</a:t>
              </a:r>
              <a:r>
                <a:rPr sz="1100" spc="5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al</a:t>
              </a:r>
              <a:r>
                <a:rPr sz="1100" spc="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 </a:t>
              </a:r>
              <a:r>
                <a:rPr sz="1100" spc="-10" dirty="0">
                  <a:solidFill>
                    <a:srgbClr val="231F20"/>
                  </a:solidFill>
                  <a:latin typeface="Montserrat-Light"/>
                  <a:cs typeface="Montserrat-Light"/>
                </a:rPr>
                <a:t>traffico</a:t>
              </a:r>
              <a:endParaRPr sz="1100" dirty="0">
                <a:latin typeface="Montserrat-Light"/>
                <a:cs typeface="Montserrat-Light"/>
              </a:endParaRPr>
            </a:p>
          </p:txBody>
        </p:sp>
      </p:grpSp>
      <p:sp>
        <p:nvSpPr>
          <p:cNvPr id="15" name="object 17">
            <a:extLst>
              <a:ext uri="{FF2B5EF4-FFF2-40B4-BE49-F238E27FC236}">
                <a16:creationId xmlns:a16="http://schemas.microsoft.com/office/drawing/2014/main" id="{5CEC9234-DC17-074C-BDBC-CDD3968C65E1}"/>
              </a:ext>
            </a:extLst>
          </p:cNvPr>
          <p:cNvSpPr txBox="1"/>
          <p:nvPr/>
        </p:nvSpPr>
        <p:spPr>
          <a:xfrm>
            <a:off x="8305800" y="5130774"/>
            <a:ext cx="1029335" cy="59499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30504" marR="5080" indent="-218440">
              <a:lnSpc>
                <a:spcPct val="89400"/>
              </a:lnSpc>
              <a:spcBef>
                <a:spcPts val="415"/>
              </a:spcBef>
            </a:pPr>
            <a:r>
              <a:rPr sz="2500" b="1" spc="-10" dirty="0">
                <a:solidFill>
                  <a:srgbClr val="231F20"/>
                </a:solidFill>
                <a:latin typeface="Montserrat-Black"/>
                <a:cs typeface="Montserrat-Black"/>
              </a:rPr>
              <a:t>424</a:t>
            </a:r>
            <a:r>
              <a:rPr sz="2500" b="1" spc="-240" dirty="0">
                <a:solidFill>
                  <a:srgbClr val="231F20"/>
                </a:solidFill>
                <a:latin typeface="Montserrat-Black"/>
                <a:cs typeface="Montserrat-Black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Montserrat-Light"/>
                <a:cs typeface="Montserrat-Light"/>
              </a:rPr>
              <a:t>km </a:t>
            </a:r>
            <a:r>
              <a:rPr sz="1400" dirty="0">
                <a:solidFill>
                  <a:srgbClr val="231F20"/>
                </a:solidFill>
                <a:latin typeface="Montserrat-Light"/>
                <a:cs typeface="Montserrat-Light"/>
              </a:rPr>
              <a:t>di</a:t>
            </a:r>
            <a:r>
              <a:rPr sz="1400" spc="-10" dirty="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Montserrat-Light"/>
                <a:cs typeface="Montserrat-Light"/>
              </a:rPr>
              <a:t>rete</a:t>
            </a:r>
            <a:endParaRPr sz="1400" dirty="0">
              <a:latin typeface="Montserrat-Light"/>
              <a:cs typeface="Montserrat-Light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D2EA7B60-FFA2-9548-B582-2EE59F28C8D6}"/>
              </a:ext>
            </a:extLst>
          </p:cNvPr>
          <p:cNvSpPr txBox="1"/>
          <p:nvPr/>
        </p:nvSpPr>
        <p:spPr>
          <a:xfrm>
            <a:off x="3505200" y="2286000"/>
            <a:ext cx="989330" cy="59499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10185" marR="5080" indent="-198120">
              <a:lnSpc>
                <a:spcPct val="89400"/>
              </a:lnSpc>
              <a:spcBef>
                <a:spcPts val="415"/>
              </a:spcBef>
            </a:pPr>
            <a:r>
              <a:rPr sz="2500" b="1" spc="-10" dirty="0">
                <a:solidFill>
                  <a:srgbClr val="231F20"/>
                </a:solidFill>
                <a:latin typeface="Montserrat-Black"/>
                <a:cs typeface="Montserrat-Black"/>
              </a:rPr>
              <a:t>258</a:t>
            </a:r>
            <a:r>
              <a:rPr sz="2500" b="1" spc="-240" dirty="0">
                <a:solidFill>
                  <a:srgbClr val="231F20"/>
                </a:solidFill>
                <a:latin typeface="Montserrat-Black"/>
                <a:cs typeface="Montserrat-Black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Montserrat-Light"/>
                <a:cs typeface="Montserrat-Light"/>
              </a:rPr>
              <a:t>km </a:t>
            </a:r>
            <a:r>
              <a:rPr sz="1400" dirty="0">
                <a:solidFill>
                  <a:srgbClr val="231F20"/>
                </a:solidFill>
                <a:latin typeface="Montserrat-Light"/>
                <a:cs typeface="Montserrat-Light"/>
              </a:rPr>
              <a:t>di</a:t>
            </a:r>
            <a:r>
              <a:rPr sz="1400" spc="-10" dirty="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Montserrat-Light"/>
                <a:cs typeface="Montserrat-Light"/>
              </a:rPr>
              <a:t>rete</a:t>
            </a:r>
            <a:endParaRPr sz="1400">
              <a:latin typeface="Montserrat-Light"/>
              <a:cs typeface="Montserrat-Light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1A773A6F-87ED-9346-9452-ACD2C60F6E99}"/>
              </a:ext>
            </a:extLst>
          </p:cNvPr>
          <p:cNvSpPr txBox="1"/>
          <p:nvPr/>
        </p:nvSpPr>
        <p:spPr>
          <a:xfrm>
            <a:off x="6781800" y="6268720"/>
            <a:ext cx="51815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61,3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DA564257-24F6-B741-9195-DB69DEDE4D13}"/>
              </a:ext>
            </a:extLst>
          </p:cNvPr>
          <p:cNvSpPr txBox="1"/>
          <p:nvPr/>
        </p:nvSpPr>
        <p:spPr>
          <a:xfrm>
            <a:off x="6553200" y="4695775"/>
            <a:ext cx="692785" cy="33342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560"/>
              </a:spcBef>
            </a:pPr>
            <a:r>
              <a:rPr sz="1700" b="1" spc="-20" dirty="0">
                <a:solidFill>
                  <a:srgbClr val="231F20"/>
                </a:solidFill>
                <a:latin typeface="Calibri"/>
                <a:cs typeface="Calibri"/>
              </a:rPr>
              <a:t>4,1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B96F4498-CD03-3E4A-92E0-50A1E0174118}"/>
              </a:ext>
            </a:extLst>
          </p:cNvPr>
          <p:cNvSpPr txBox="1"/>
          <p:nvPr/>
        </p:nvSpPr>
        <p:spPr>
          <a:xfrm>
            <a:off x="6781800" y="5430520"/>
            <a:ext cx="51815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10,1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DEDC3E07-077B-1F4A-BBB6-FC8511A1270B}"/>
              </a:ext>
            </a:extLst>
          </p:cNvPr>
          <p:cNvSpPr txBox="1"/>
          <p:nvPr/>
        </p:nvSpPr>
        <p:spPr>
          <a:xfrm>
            <a:off x="4724400" y="4882207"/>
            <a:ext cx="51815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12,2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C0C422C5-02B7-474D-A4FA-5ACF751E2FC7}"/>
              </a:ext>
            </a:extLst>
          </p:cNvPr>
          <p:cNvSpPr txBox="1"/>
          <p:nvPr/>
        </p:nvSpPr>
        <p:spPr>
          <a:xfrm>
            <a:off x="5562600" y="4591656"/>
            <a:ext cx="40957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solidFill>
                  <a:srgbClr val="231F20"/>
                </a:solidFill>
                <a:latin typeface="Calibri"/>
                <a:cs typeface="Calibri"/>
              </a:rPr>
              <a:t>0,7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D8C108C8-89D3-C743-98E9-4DC9DF7A11F6}"/>
              </a:ext>
            </a:extLst>
          </p:cNvPr>
          <p:cNvSpPr txBox="1"/>
          <p:nvPr/>
        </p:nvSpPr>
        <p:spPr>
          <a:xfrm>
            <a:off x="6781800" y="5049520"/>
            <a:ext cx="51815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lang="it-IT" sz="1700" b="1" spc="-1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lang="it-IT" sz="1700" b="1" spc="-10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9" name="object 9">
            <a:extLst>
              <a:ext uri="{FF2B5EF4-FFF2-40B4-BE49-F238E27FC236}">
                <a16:creationId xmlns:a16="http://schemas.microsoft.com/office/drawing/2014/main" id="{7405388A-488C-1F49-A063-32268EACD549}"/>
              </a:ext>
            </a:extLst>
          </p:cNvPr>
          <p:cNvSpPr txBox="1"/>
          <p:nvPr/>
        </p:nvSpPr>
        <p:spPr>
          <a:xfrm>
            <a:off x="1828800" y="838200"/>
            <a:ext cx="1337310" cy="3353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Opere</a:t>
            </a:r>
            <a:r>
              <a:rPr sz="1000" i="1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d’arte</a:t>
            </a:r>
            <a:r>
              <a:rPr sz="1000" i="1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e</a:t>
            </a:r>
            <a:r>
              <a:rPr sz="1000" i="1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i="1" spc="-20" dirty="0" err="1">
                <a:solidFill>
                  <a:srgbClr val="231F20"/>
                </a:solidFill>
                <a:latin typeface="Montserrat"/>
                <a:cs typeface="Montserrat"/>
              </a:rPr>
              <a:t>corpo</a:t>
            </a:r>
            <a:r>
              <a:rPr sz="1000" i="1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i="1" spc="-10" dirty="0" err="1">
                <a:solidFill>
                  <a:srgbClr val="231F20"/>
                </a:solidFill>
                <a:latin typeface="Montserrat"/>
                <a:cs typeface="Montserrat"/>
              </a:rPr>
              <a:t>autostradal</a:t>
            </a:r>
            <a:r>
              <a:rPr lang="it-IT" sz="1000" i="1" spc="-10" dirty="0">
                <a:solidFill>
                  <a:srgbClr val="231F20"/>
                </a:solidFill>
                <a:latin typeface="Montserrat"/>
                <a:cs typeface="Montserrat"/>
              </a:rPr>
              <a:t>e</a:t>
            </a:r>
            <a:endParaRPr sz="1000" dirty="0">
              <a:latin typeface="Montserrat"/>
              <a:cs typeface="Montserrat"/>
            </a:endParaRPr>
          </a:p>
        </p:txBody>
      </p:sp>
      <p:sp>
        <p:nvSpPr>
          <p:cNvPr id="30" name="object 10">
            <a:extLst>
              <a:ext uri="{FF2B5EF4-FFF2-40B4-BE49-F238E27FC236}">
                <a16:creationId xmlns:a16="http://schemas.microsoft.com/office/drawing/2014/main" id="{53922585-E8F1-0F4B-B6FF-653532644531}"/>
              </a:ext>
            </a:extLst>
          </p:cNvPr>
          <p:cNvSpPr txBox="1"/>
          <p:nvPr/>
        </p:nvSpPr>
        <p:spPr>
          <a:xfrm>
            <a:off x="3429000" y="838200"/>
            <a:ext cx="1340485" cy="3353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Barriere</a:t>
            </a:r>
            <a:r>
              <a:rPr sz="1000" i="1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di</a:t>
            </a:r>
            <a:r>
              <a:rPr sz="1000" i="1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i="1" spc="-10" dirty="0">
                <a:solidFill>
                  <a:srgbClr val="231F20"/>
                </a:solidFill>
                <a:latin typeface="Montserrat"/>
                <a:cs typeface="Montserrat"/>
              </a:rPr>
              <a:t>Sicurezza </a:t>
            </a:r>
            <a:r>
              <a:rPr sz="1000" i="1" dirty="0">
                <a:solidFill>
                  <a:srgbClr val="231F20"/>
                </a:solidFill>
                <a:latin typeface="Montserrat"/>
                <a:cs typeface="Montserrat"/>
              </a:rPr>
              <a:t>e </a:t>
            </a:r>
            <a:r>
              <a:rPr sz="1000" i="1" spc="-25" dirty="0">
                <a:solidFill>
                  <a:srgbClr val="231F20"/>
                </a:solidFill>
                <a:latin typeface="Montserrat"/>
                <a:cs typeface="Montserrat"/>
              </a:rPr>
              <a:t>FOA</a:t>
            </a:r>
            <a:endParaRPr sz="1000" dirty="0">
              <a:latin typeface="Montserrat"/>
              <a:cs typeface="Montserrat"/>
            </a:endParaRPr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EB7F04DE-2A53-5841-9A11-F82E7D37AF17}"/>
              </a:ext>
            </a:extLst>
          </p:cNvPr>
          <p:cNvSpPr txBox="1"/>
          <p:nvPr/>
        </p:nvSpPr>
        <p:spPr>
          <a:xfrm>
            <a:off x="388493" y="1208112"/>
            <a:ext cx="103631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0" dirty="0">
                <a:solidFill>
                  <a:srgbClr val="231F20"/>
                </a:solidFill>
                <a:latin typeface="Montserrat"/>
                <a:cs typeface="Montserrat"/>
              </a:rPr>
              <a:t>Pavimentazioni</a:t>
            </a:r>
            <a:endParaRPr sz="1000" dirty="0">
              <a:latin typeface="Montserrat"/>
              <a:cs typeface="Montserrat"/>
            </a:endParaRPr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8A7EEF9F-C783-9042-AF85-70FBD7719517}"/>
              </a:ext>
            </a:extLst>
          </p:cNvPr>
          <p:cNvSpPr txBox="1"/>
          <p:nvPr/>
        </p:nvSpPr>
        <p:spPr>
          <a:xfrm>
            <a:off x="1856573" y="1219200"/>
            <a:ext cx="103631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i="1" spc="-10" dirty="0">
                <a:solidFill>
                  <a:srgbClr val="231F20"/>
                </a:solidFill>
                <a:latin typeface="Montserrat"/>
                <a:cs typeface="Montserrat"/>
              </a:rPr>
              <a:t>Nuove opere</a:t>
            </a: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D7CD19DA-DBE2-3647-8E84-41BF8CD7427C}"/>
              </a:ext>
            </a:extLst>
          </p:cNvPr>
          <p:cNvSpPr txBox="1"/>
          <p:nvPr/>
        </p:nvSpPr>
        <p:spPr>
          <a:xfrm>
            <a:off x="3429000" y="1219200"/>
            <a:ext cx="103631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it-IT" sz="1000" i="1" spc="-20" dirty="0">
                <a:solidFill>
                  <a:srgbClr val="231F20"/>
                </a:solidFill>
                <a:latin typeface="Montserrat"/>
                <a:cs typeface="Montserrat"/>
              </a:rPr>
              <a:t>Altro</a:t>
            </a:r>
            <a:endParaRPr lang="it-IT" sz="1000" dirty="0">
              <a:latin typeface="Montserrat"/>
              <a:cs typeface="Montserrat"/>
            </a:endParaRPr>
          </a:p>
        </p:txBody>
      </p:sp>
      <p:sp>
        <p:nvSpPr>
          <p:cNvPr id="34" name="object 16">
            <a:extLst>
              <a:ext uri="{FF2B5EF4-FFF2-40B4-BE49-F238E27FC236}">
                <a16:creationId xmlns:a16="http://schemas.microsoft.com/office/drawing/2014/main" id="{00E71967-6A8C-5641-B129-3467DFD452AF}"/>
              </a:ext>
            </a:extLst>
          </p:cNvPr>
          <p:cNvSpPr txBox="1"/>
          <p:nvPr/>
        </p:nvSpPr>
        <p:spPr>
          <a:xfrm>
            <a:off x="381000" y="838200"/>
            <a:ext cx="103631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i="1" spc="-10" dirty="0">
                <a:solidFill>
                  <a:srgbClr val="231F20"/>
                </a:solidFill>
                <a:latin typeface="Montserrat"/>
                <a:cs typeface="Montserrat"/>
              </a:rPr>
              <a:t>Gallerie</a:t>
            </a:r>
            <a:endParaRPr sz="1000" dirty="0">
              <a:latin typeface="Montserrat"/>
              <a:cs typeface="Montserrat"/>
            </a:endParaRPr>
          </a:p>
        </p:txBody>
      </p:sp>
      <p:sp>
        <p:nvSpPr>
          <p:cNvPr id="35" name="object 2">
            <a:extLst>
              <a:ext uri="{FF2B5EF4-FFF2-40B4-BE49-F238E27FC236}">
                <a16:creationId xmlns:a16="http://schemas.microsoft.com/office/drawing/2014/main" id="{6B3A16D4-4F9A-0A49-AA4B-61375C750BF1}"/>
              </a:ext>
            </a:extLst>
          </p:cNvPr>
          <p:cNvSpPr txBox="1"/>
          <p:nvPr/>
        </p:nvSpPr>
        <p:spPr>
          <a:xfrm>
            <a:off x="152400" y="1905000"/>
            <a:ext cx="51815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10,3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AD50D970-6073-C748-8764-6559A8061C96}"/>
              </a:ext>
            </a:extLst>
          </p:cNvPr>
          <p:cNvSpPr txBox="1"/>
          <p:nvPr/>
        </p:nvSpPr>
        <p:spPr>
          <a:xfrm>
            <a:off x="2514600" y="1447800"/>
            <a:ext cx="40957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solidFill>
                  <a:srgbClr val="231F20"/>
                </a:solidFill>
                <a:latin typeface="Calibri"/>
                <a:cs typeface="Calibri"/>
              </a:rPr>
              <a:t>6,6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1CB817A4-F9BE-4949-903E-1550A6F886B6}"/>
              </a:ext>
            </a:extLst>
          </p:cNvPr>
          <p:cNvSpPr txBox="1"/>
          <p:nvPr/>
        </p:nvSpPr>
        <p:spPr>
          <a:xfrm>
            <a:off x="2405819" y="1849120"/>
            <a:ext cx="51815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13,8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8" name="object 5">
            <a:extLst>
              <a:ext uri="{FF2B5EF4-FFF2-40B4-BE49-F238E27FC236}">
                <a16:creationId xmlns:a16="http://schemas.microsoft.com/office/drawing/2014/main" id="{113E8DDA-AD56-FE46-9ED9-E7663DB8A3F4}"/>
              </a:ext>
            </a:extLst>
          </p:cNvPr>
          <p:cNvSpPr txBox="1"/>
          <p:nvPr/>
        </p:nvSpPr>
        <p:spPr>
          <a:xfrm>
            <a:off x="2514588" y="2230120"/>
            <a:ext cx="40957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solidFill>
                  <a:srgbClr val="231F20"/>
                </a:solidFill>
                <a:latin typeface="Calibri"/>
                <a:cs typeface="Calibri"/>
              </a:rPr>
              <a:t>5,6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DFA83663-EBA3-684E-804E-5D83A257526D}"/>
              </a:ext>
            </a:extLst>
          </p:cNvPr>
          <p:cNvSpPr txBox="1"/>
          <p:nvPr/>
        </p:nvSpPr>
        <p:spPr>
          <a:xfrm>
            <a:off x="2499705" y="2611120"/>
            <a:ext cx="40957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solidFill>
                  <a:srgbClr val="231F20"/>
                </a:solidFill>
                <a:latin typeface="Calibri"/>
                <a:cs typeface="Calibri"/>
              </a:rPr>
              <a:t>8,5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0" name="object 7">
            <a:extLst>
              <a:ext uri="{FF2B5EF4-FFF2-40B4-BE49-F238E27FC236}">
                <a16:creationId xmlns:a16="http://schemas.microsoft.com/office/drawing/2014/main" id="{06F2FC8D-1CCC-8340-8C07-68A87704EAB0}"/>
              </a:ext>
            </a:extLst>
          </p:cNvPr>
          <p:cNvSpPr txBox="1"/>
          <p:nvPr/>
        </p:nvSpPr>
        <p:spPr>
          <a:xfrm>
            <a:off x="2390924" y="2992120"/>
            <a:ext cx="51815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55,2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8">
            <a:extLst>
              <a:ext uri="{FF2B5EF4-FFF2-40B4-BE49-F238E27FC236}">
                <a16:creationId xmlns:a16="http://schemas.microsoft.com/office/drawing/2014/main" id="{095BC298-7E49-D840-8C4B-E787A7641E05}"/>
              </a:ext>
            </a:extLst>
          </p:cNvPr>
          <p:cNvSpPr txBox="1"/>
          <p:nvPr/>
        </p:nvSpPr>
        <p:spPr>
          <a:xfrm>
            <a:off x="5943600" y="381000"/>
            <a:ext cx="3810000" cy="387927"/>
          </a:xfrm>
          <a:prstGeom prst="rect">
            <a:avLst/>
          </a:prstGeom>
        </p:spPr>
        <p:txBody>
          <a:bodyPr vert="horz" wrap="square" lIns="0" tIns="125095" rIns="0" bIns="0" rtlCol="0" anchor="ctr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85"/>
              </a:spcBef>
            </a:pPr>
            <a:r>
              <a:rPr lang="it-IT" sz="1700" b="1" spc="-10" dirty="0">
                <a:solidFill>
                  <a:srgbClr val="231F20"/>
                </a:solidFill>
                <a:cs typeface="Calibri"/>
              </a:rPr>
              <a:t>TOSCANA</a:t>
            </a:r>
          </a:p>
        </p:txBody>
      </p:sp>
      <p:sp>
        <p:nvSpPr>
          <p:cNvPr id="42" name="object 8">
            <a:extLst>
              <a:ext uri="{FF2B5EF4-FFF2-40B4-BE49-F238E27FC236}">
                <a16:creationId xmlns:a16="http://schemas.microsoft.com/office/drawing/2014/main" id="{42385C8F-D4B4-7E4D-A505-23C5FC8E3AEE}"/>
              </a:ext>
            </a:extLst>
          </p:cNvPr>
          <p:cNvSpPr txBox="1"/>
          <p:nvPr/>
        </p:nvSpPr>
        <p:spPr>
          <a:xfrm>
            <a:off x="5943600" y="6201228"/>
            <a:ext cx="3810000" cy="387927"/>
          </a:xfrm>
          <a:prstGeom prst="rect">
            <a:avLst/>
          </a:prstGeom>
        </p:spPr>
        <p:txBody>
          <a:bodyPr vert="horz" wrap="square" lIns="0" tIns="125095" rIns="0" bIns="0" rtlCol="0" anchor="ctr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85"/>
              </a:spcBef>
            </a:pPr>
            <a:r>
              <a:rPr lang="it-IT" sz="1700" b="1" spc="-10" dirty="0">
                <a:solidFill>
                  <a:srgbClr val="231F20"/>
                </a:solidFill>
                <a:cs typeface="Calibri"/>
              </a:rPr>
              <a:t>EMILIA-ROMAGNA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E5AC8C0E-10DF-8C47-8EEE-B12384DD4A32}"/>
              </a:ext>
            </a:extLst>
          </p:cNvPr>
          <p:cNvGrpSpPr/>
          <p:nvPr/>
        </p:nvGrpSpPr>
        <p:grpSpPr>
          <a:xfrm>
            <a:off x="11778343" y="6444343"/>
            <a:ext cx="413657" cy="413657"/>
            <a:chOff x="3173187" y="3717472"/>
            <a:chExt cx="413657" cy="413657"/>
          </a:xfrm>
        </p:grpSpPr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12B02464-0DD7-0A47-87D2-9A148079E6EC}"/>
                </a:ext>
              </a:extLst>
            </p:cNvPr>
            <p:cNvSpPr/>
            <p:nvPr/>
          </p:nvSpPr>
          <p:spPr>
            <a:xfrm>
              <a:off x="3173187" y="3717472"/>
              <a:ext cx="413657" cy="413657"/>
            </a:xfrm>
            <a:prstGeom prst="rect">
              <a:avLst/>
            </a:prstGeom>
            <a:solidFill>
              <a:srgbClr val="1A7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bject 16">
              <a:extLst>
                <a:ext uri="{FF2B5EF4-FFF2-40B4-BE49-F238E27FC236}">
                  <a16:creationId xmlns:a16="http://schemas.microsoft.com/office/drawing/2014/main" id="{151776C2-2F8E-CB47-9BF9-7258A1AB757C}"/>
                </a:ext>
              </a:extLst>
            </p:cNvPr>
            <p:cNvSpPr txBox="1">
              <a:spLocks/>
            </p:cNvSpPr>
            <p:nvPr/>
          </p:nvSpPr>
          <p:spPr>
            <a:xfrm>
              <a:off x="3303815" y="3825555"/>
              <a:ext cx="15240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500" b="1" i="0">
                  <a:solidFill>
                    <a:srgbClr val="1F3344"/>
                  </a:solidFill>
                  <a:latin typeface="Roboto-Black"/>
                  <a:ea typeface="+mj-ea"/>
                  <a:cs typeface="Roboto-Black"/>
                </a:defRPr>
              </a:lvl1pPr>
            </a:lstStyle>
            <a:p>
              <a:pPr marL="12700" algn="ctr">
                <a:spcBef>
                  <a:spcPts val="100"/>
                </a:spcBef>
              </a:pPr>
              <a:r>
                <a:rPr lang="it-IT" sz="1200" kern="0" spc="-15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3290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2A3373E9-025F-9448-9D97-33DF7B3EAF0D}"/>
              </a:ext>
            </a:extLst>
          </p:cNvPr>
          <p:cNvSpPr txBox="1">
            <a:spLocks/>
          </p:cNvSpPr>
          <p:nvPr/>
        </p:nvSpPr>
        <p:spPr>
          <a:xfrm>
            <a:off x="3417253" y="416551"/>
            <a:ext cx="5357495" cy="820419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>
            <a:lvl1pPr>
              <a:defRPr sz="2500" b="1" i="0">
                <a:solidFill>
                  <a:srgbClr val="1F3344"/>
                </a:solidFill>
                <a:latin typeface="Roboto-Black"/>
                <a:ea typeface="+mj-ea"/>
                <a:cs typeface="Roboto-Black"/>
              </a:defRPr>
            </a:lvl1pPr>
          </a:lstStyle>
          <a:p>
            <a:pPr marL="12700" algn="ctr">
              <a:spcBef>
                <a:spcPts val="735"/>
              </a:spcBef>
            </a:pPr>
            <a:r>
              <a:rPr lang="it-IT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GRUPPO</a:t>
            </a:r>
            <a:r>
              <a:rPr lang="it-IT" kern="0" spc="-10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ASPI:</a:t>
            </a:r>
            <a:r>
              <a:rPr lang="it-IT" kern="0" spc="-9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nuova</a:t>
            </a:r>
            <a:r>
              <a:rPr lang="it-IT" kern="0" spc="-9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kern="0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visione</a:t>
            </a:r>
          </a:p>
          <a:p>
            <a:pPr marL="12700" algn="ctr">
              <a:spcBef>
                <a:spcPts val="459"/>
              </a:spcBef>
            </a:pPr>
            <a:r>
              <a:rPr lang="it-IT" sz="1800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Approccio</a:t>
            </a:r>
            <a:r>
              <a:rPr lang="it-IT" sz="1800" kern="0" spc="-85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800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integrato</a:t>
            </a:r>
            <a:r>
              <a:rPr lang="it-IT" sz="1800" kern="0" spc="-8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800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alla</a:t>
            </a:r>
            <a:r>
              <a:rPr lang="it-IT" sz="1800" kern="0" spc="-8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800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gestione</a:t>
            </a:r>
            <a:r>
              <a:rPr lang="it-IT" sz="1800" kern="0" spc="-8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800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delle</a:t>
            </a:r>
            <a:r>
              <a:rPr lang="it-IT" sz="1800" kern="0" spc="-8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 </a:t>
            </a:r>
            <a:r>
              <a:rPr lang="it-IT" sz="1800" kern="0" spc="-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infrastrutture</a:t>
            </a:r>
            <a:endParaRPr lang="it-IT" sz="1800" kern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FC41136-8F9C-E24F-9437-C519A52251D7}"/>
              </a:ext>
            </a:extLst>
          </p:cNvPr>
          <p:cNvSpPr txBox="1"/>
          <p:nvPr/>
        </p:nvSpPr>
        <p:spPr>
          <a:xfrm>
            <a:off x="1371600" y="2362200"/>
            <a:ext cx="1446530" cy="21800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8285" marR="240665" indent="33655" algn="ctr">
              <a:lnSpc>
                <a:spcPts val="1500"/>
              </a:lnSpc>
              <a:spcBef>
                <a:spcPts val="200"/>
              </a:spcBef>
            </a:pPr>
            <a:r>
              <a:rPr lang="it-IT" sz="13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Tecnologia</a:t>
            </a:r>
            <a:endParaRPr sz="13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6BC3E245-2454-A14C-AD8A-A56348533193}"/>
              </a:ext>
            </a:extLst>
          </p:cNvPr>
          <p:cNvSpPr txBox="1"/>
          <p:nvPr/>
        </p:nvSpPr>
        <p:spPr>
          <a:xfrm>
            <a:off x="3352800" y="3757216"/>
            <a:ext cx="1297940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1750" algn="ctr">
              <a:lnSpc>
                <a:spcPts val="1530"/>
              </a:lnSpc>
              <a:spcBef>
                <a:spcPts val="100"/>
              </a:spcBef>
            </a:pPr>
            <a:r>
              <a:rPr lang="it-IT" sz="13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Ingegneria</a:t>
            </a:r>
            <a:endParaRPr sz="13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03CFCD85-8A20-364A-9D8C-4B65A7258174}"/>
              </a:ext>
            </a:extLst>
          </p:cNvPr>
          <p:cNvSpPr txBox="1"/>
          <p:nvPr/>
        </p:nvSpPr>
        <p:spPr>
          <a:xfrm>
            <a:off x="5481243" y="3972992"/>
            <a:ext cx="1240790" cy="21800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065" marR="5080" indent="1270" algn="ctr">
              <a:lnSpc>
                <a:spcPts val="1500"/>
              </a:lnSpc>
              <a:spcBef>
                <a:spcPts val="200"/>
              </a:spcBef>
            </a:pPr>
            <a:r>
              <a:rPr lang="it-IT" sz="13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Costruzione</a:t>
            </a:r>
            <a:endParaRPr lang="it-IT" sz="13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CF49C7C0-19A7-2649-B0FC-6CD1170C233F}"/>
              </a:ext>
            </a:extLst>
          </p:cNvPr>
          <p:cNvSpPr txBox="1"/>
          <p:nvPr/>
        </p:nvSpPr>
        <p:spPr>
          <a:xfrm>
            <a:off x="7924800" y="3724013"/>
            <a:ext cx="1029335" cy="21800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58115" marR="5080" indent="-146050" algn="ctr">
              <a:lnSpc>
                <a:spcPts val="1500"/>
              </a:lnSpc>
              <a:spcBef>
                <a:spcPts val="200"/>
              </a:spcBef>
            </a:pPr>
            <a:r>
              <a:rPr lang="it-IT" sz="1300" b="1" spc="-1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S</a:t>
            </a:r>
            <a:r>
              <a:rPr sz="1300" b="1" spc="-10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ervizi</a:t>
            </a:r>
            <a:endParaRPr sz="13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A86B032F-924B-0D47-9C04-D691A462A91D}"/>
              </a:ext>
            </a:extLst>
          </p:cNvPr>
          <p:cNvSpPr txBox="1"/>
          <p:nvPr/>
        </p:nvSpPr>
        <p:spPr>
          <a:xfrm>
            <a:off x="9372600" y="2362200"/>
            <a:ext cx="1263650" cy="21800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065" marR="5080" algn="ctr">
              <a:lnSpc>
                <a:spcPts val="1500"/>
              </a:lnSpc>
              <a:spcBef>
                <a:spcPts val="200"/>
              </a:spcBef>
            </a:pPr>
            <a:r>
              <a:rPr lang="it-IT" sz="13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Green</a:t>
            </a:r>
            <a:endParaRPr sz="13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69C42CBF-7B38-AD45-9ED9-35F1FEA20882}"/>
              </a:ext>
            </a:extLst>
          </p:cNvPr>
          <p:cNvSpPr txBox="1"/>
          <p:nvPr/>
        </p:nvSpPr>
        <p:spPr>
          <a:xfrm>
            <a:off x="5481243" y="1524974"/>
            <a:ext cx="1240790" cy="22762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065" marR="5080" indent="1270" algn="ctr">
              <a:lnSpc>
                <a:spcPts val="1500"/>
              </a:lnSpc>
              <a:spcBef>
                <a:spcPts val="200"/>
              </a:spcBef>
            </a:pPr>
            <a:r>
              <a:rPr lang="it-IT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cs typeface="Roboto"/>
              </a:rPr>
              <a:t>GRUPPO</a:t>
            </a:r>
            <a:endParaRPr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/>
              <a:cs typeface="Roboto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DC5A906-F2D2-5B4F-8F4B-C7209537A7A3}"/>
              </a:ext>
            </a:extLst>
          </p:cNvPr>
          <p:cNvGrpSpPr/>
          <p:nvPr/>
        </p:nvGrpSpPr>
        <p:grpSpPr>
          <a:xfrm>
            <a:off x="11778343" y="6444343"/>
            <a:ext cx="413657" cy="413657"/>
            <a:chOff x="3173187" y="3717472"/>
            <a:chExt cx="413657" cy="413657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05870D7B-B2B5-9A42-92EB-17A8E4505DAD}"/>
                </a:ext>
              </a:extLst>
            </p:cNvPr>
            <p:cNvSpPr/>
            <p:nvPr/>
          </p:nvSpPr>
          <p:spPr>
            <a:xfrm>
              <a:off x="3173187" y="3717472"/>
              <a:ext cx="413657" cy="413657"/>
            </a:xfrm>
            <a:prstGeom prst="rect">
              <a:avLst/>
            </a:prstGeom>
            <a:solidFill>
              <a:srgbClr val="1A7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748612DC-EE79-1B42-8653-02EA621296CD}"/>
                </a:ext>
              </a:extLst>
            </p:cNvPr>
            <p:cNvSpPr txBox="1">
              <a:spLocks/>
            </p:cNvSpPr>
            <p:nvPr/>
          </p:nvSpPr>
          <p:spPr>
            <a:xfrm>
              <a:off x="3303815" y="3825555"/>
              <a:ext cx="15240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500" b="1" i="0">
                  <a:solidFill>
                    <a:srgbClr val="1F3344"/>
                  </a:solidFill>
                  <a:latin typeface="Roboto-Black"/>
                  <a:ea typeface="+mj-ea"/>
                  <a:cs typeface="Roboto-Black"/>
                </a:defRPr>
              </a:lvl1pPr>
            </a:lstStyle>
            <a:p>
              <a:pPr marL="12700" algn="ctr">
                <a:spcBef>
                  <a:spcPts val="100"/>
                </a:spcBef>
              </a:pPr>
              <a:r>
                <a:rPr lang="it-IT" sz="1200" kern="0" spc="-15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5077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853</Words>
  <Application>Microsoft Office PowerPoint</Application>
  <PresentationFormat>Widescreen</PresentationFormat>
  <Paragraphs>147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10</vt:i4>
      </vt:variant>
    </vt:vector>
  </HeadingPairs>
  <TitlesOfParts>
    <vt:vector size="20" baseType="lpstr">
      <vt:lpstr>Arial</vt:lpstr>
      <vt:lpstr>Calibri</vt:lpstr>
      <vt:lpstr>Montserrat</vt:lpstr>
      <vt:lpstr>Montserrat-Black</vt:lpstr>
      <vt:lpstr>Montserrat-Light</vt:lpstr>
      <vt:lpstr>Roboto</vt:lpstr>
      <vt:lpstr>Roboto-Black</vt:lpstr>
      <vt:lpstr>Roboto-Light</vt:lpstr>
      <vt:lpstr>Office Theme</vt:lpstr>
      <vt:lpstr>Personalizza struttura</vt:lpstr>
      <vt:lpstr>LA NUOVA A1 TRA BARBERINO DI MUGELLO E FIRENZE NORD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GALLERIA SANTA LUCIA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PPT-autostrade-perppt</dc:title>
  <dc:creator>Arcieri, Stefano</dc:creator>
  <cp:lastModifiedBy>Arcieri, Stefano</cp:lastModifiedBy>
  <cp:revision>44</cp:revision>
  <dcterms:created xsi:type="dcterms:W3CDTF">2022-03-10T16:38:53Z</dcterms:created>
  <dcterms:modified xsi:type="dcterms:W3CDTF">2022-03-18T08:47:35Z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2022-03-10T00:00:00Z</vt:filetime>
  </property>
  <property fmtid="{D5CDD505-2E9C-101B-9397-08002B2CF9AE}" pid="3" name="Creator">
    <vt:lpwstr>Adobe Illustrator 26.1 (Macintosh)</vt:lpwstr>
  </property>
  <property fmtid="{D5CDD505-2E9C-101B-9397-08002B2CF9AE}" pid="4" name="LastSaved">
    <vt:filetime>2022-03-10T00:00:00Z</vt:filetime>
  </property>
</Properties>
</file>